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3">
  <p:sldMasterIdLst>
    <p:sldMasterId id="2147483648" r:id="rId1"/>
  </p:sldMasterIdLst>
  <p:sldIdLst>
    <p:sldId id="258" r:id="rId2"/>
    <p:sldId id="265" r:id="rId3"/>
    <p:sldId id="269" r:id="rId4"/>
    <p:sldId id="521" r:id="rId5"/>
    <p:sldId id="597" r:id="rId6"/>
    <p:sldId id="522" r:id="rId7"/>
    <p:sldId id="524" r:id="rId8"/>
    <p:sldId id="544" r:id="rId9"/>
    <p:sldId id="598" r:id="rId10"/>
    <p:sldId id="599" r:id="rId11"/>
    <p:sldId id="600" r:id="rId12"/>
    <p:sldId id="601" r:id="rId13"/>
    <p:sldId id="602" r:id="rId14"/>
    <p:sldId id="603" r:id="rId15"/>
    <p:sldId id="607" r:id="rId16"/>
    <p:sldId id="546" r:id="rId17"/>
    <p:sldId id="604" r:id="rId18"/>
    <p:sldId id="605" r:id="rId19"/>
    <p:sldId id="608" r:id="rId20"/>
    <p:sldId id="548" r:id="rId21"/>
    <p:sldId id="606" r:id="rId22"/>
    <p:sldId id="545" r:id="rId23"/>
    <p:sldId id="547" r:id="rId24"/>
    <p:sldId id="549" r:id="rId25"/>
    <p:sldId id="609" r:id="rId26"/>
    <p:sldId id="610" r:id="rId27"/>
    <p:sldId id="550" r:id="rId28"/>
    <p:sldId id="611" r:id="rId29"/>
    <p:sldId id="612" r:id="rId30"/>
    <p:sldId id="613" r:id="rId31"/>
    <p:sldId id="614" r:id="rId32"/>
    <p:sldId id="551" r:id="rId33"/>
    <p:sldId id="615" r:id="rId34"/>
    <p:sldId id="616" r:id="rId35"/>
    <p:sldId id="617" r:id="rId36"/>
    <p:sldId id="552" r:id="rId37"/>
    <p:sldId id="618" r:id="rId38"/>
    <p:sldId id="620" r:id="rId39"/>
    <p:sldId id="621" r:id="rId40"/>
    <p:sldId id="622" r:id="rId41"/>
    <p:sldId id="623" r:id="rId42"/>
    <p:sldId id="619" r:id="rId43"/>
    <p:sldId id="553" r:id="rId44"/>
    <p:sldId id="529" r:id="rId45"/>
    <p:sldId id="624" r:id="rId46"/>
    <p:sldId id="554" r:id="rId47"/>
    <p:sldId id="555" r:id="rId48"/>
    <p:sldId id="625" r:id="rId49"/>
    <p:sldId id="626" r:id="rId50"/>
    <p:sldId id="627" r:id="rId51"/>
    <p:sldId id="628" r:id="rId52"/>
    <p:sldId id="629" r:id="rId53"/>
    <p:sldId id="630" r:id="rId54"/>
    <p:sldId id="631" r:id="rId55"/>
    <p:sldId id="632" r:id="rId56"/>
    <p:sldId id="633" r:id="rId57"/>
    <p:sldId id="634" r:id="rId58"/>
    <p:sldId id="531" r:id="rId59"/>
    <p:sldId id="638" r:id="rId60"/>
    <p:sldId id="635" r:id="rId61"/>
    <p:sldId id="639" r:id="rId62"/>
    <p:sldId id="640" r:id="rId63"/>
    <p:sldId id="636" r:id="rId64"/>
    <p:sldId id="637" r:id="rId65"/>
    <p:sldId id="641" r:id="rId66"/>
    <p:sldId id="652" r:id="rId67"/>
    <p:sldId id="642" r:id="rId68"/>
    <p:sldId id="643" r:id="rId69"/>
    <p:sldId id="644" r:id="rId70"/>
    <p:sldId id="645" r:id="rId71"/>
    <p:sldId id="646" r:id="rId72"/>
    <p:sldId id="647" r:id="rId73"/>
    <p:sldId id="648" r:id="rId74"/>
    <p:sldId id="653" r:id="rId75"/>
    <p:sldId id="654" r:id="rId76"/>
    <p:sldId id="649" r:id="rId77"/>
    <p:sldId id="655" r:id="rId78"/>
    <p:sldId id="556" r:id="rId79"/>
    <p:sldId id="650" r:id="rId80"/>
    <p:sldId id="651" r:id="rId81"/>
    <p:sldId id="557" r:id="rId82"/>
    <p:sldId id="530" r:id="rId83"/>
    <p:sldId id="656" r:id="rId84"/>
    <p:sldId id="658" r:id="rId85"/>
    <p:sldId id="657" r:id="rId86"/>
    <p:sldId id="561" r:id="rId87"/>
    <p:sldId id="659" r:id="rId88"/>
    <p:sldId id="665" r:id="rId89"/>
    <p:sldId id="562" r:id="rId90"/>
    <p:sldId id="666" r:id="rId91"/>
    <p:sldId id="667" r:id="rId92"/>
    <p:sldId id="660" r:id="rId93"/>
    <p:sldId id="523" r:id="rId94"/>
    <p:sldId id="534" r:id="rId95"/>
    <p:sldId id="533" r:id="rId96"/>
    <p:sldId id="668" r:id="rId97"/>
    <p:sldId id="535" r:id="rId98"/>
    <p:sldId id="669" r:id="rId99"/>
    <p:sldId id="670" r:id="rId100"/>
    <p:sldId id="671" r:id="rId101"/>
    <p:sldId id="565" r:id="rId102"/>
    <p:sldId id="567" r:id="rId103"/>
    <p:sldId id="672" r:id="rId104"/>
    <p:sldId id="673" r:id="rId105"/>
    <p:sldId id="536" r:id="rId106"/>
    <p:sldId id="674" r:id="rId107"/>
    <p:sldId id="675" r:id="rId108"/>
    <p:sldId id="676" r:id="rId109"/>
    <p:sldId id="677" r:id="rId110"/>
    <p:sldId id="678" r:id="rId111"/>
    <p:sldId id="564" r:id="rId112"/>
    <p:sldId id="575" r:id="rId113"/>
    <p:sldId id="577" r:id="rId114"/>
    <p:sldId id="679" r:id="rId115"/>
    <p:sldId id="680" r:id="rId116"/>
    <p:sldId id="694" r:id="rId117"/>
    <p:sldId id="569" r:id="rId118"/>
    <p:sldId id="681" r:id="rId119"/>
    <p:sldId id="695" r:id="rId120"/>
    <p:sldId id="571" r:id="rId121"/>
    <p:sldId id="682" r:id="rId122"/>
    <p:sldId id="683" r:id="rId123"/>
    <p:sldId id="684" r:id="rId124"/>
    <p:sldId id="696" r:id="rId125"/>
    <p:sldId id="538" r:id="rId126"/>
    <p:sldId id="573" r:id="rId127"/>
    <p:sldId id="685" r:id="rId128"/>
    <p:sldId id="697" r:id="rId129"/>
    <p:sldId id="686" r:id="rId130"/>
    <p:sldId id="698" r:id="rId131"/>
    <p:sldId id="578" r:id="rId132"/>
    <p:sldId id="687" r:id="rId133"/>
    <p:sldId id="688" r:id="rId134"/>
    <p:sldId id="699" r:id="rId135"/>
    <p:sldId id="700" r:id="rId136"/>
    <p:sldId id="689" r:id="rId137"/>
    <p:sldId id="690" r:id="rId138"/>
    <p:sldId id="691" r:id="rId139"/>
    <p:sldId id="701" r:id="rId140"/>
    <p:sldId id="540" r:id="rId141"/>
    <p:sldId id="692" r:id="rId142"/>
    <p:sldId id="702" r:id="rId143"/>
    <p:sldId id="703" r:id="rId144"/>
    <p:sldId id="704" r:id="rId145"/>
    <p:sldId id="693" r:id="rId146"/>
    <p:sldId id="705" r:id="rId147"/>
    <p:sldId id="527" r:id="rId148"/>
    <p:sldId id="543" r:id="rId149"/>
    <p:sldId id="706" r:id="rId150"/>
    <p:sldId id="707" r:id="rId151"/>
    <p:sldId id="708" r:id="rId152"/>
    <p:sldId id="709" r:id="rId153"/>
    <p:sldId id="711" r:id="rId154"/>
    <p:sldId id="714" r:id="rId155"/>
    <p:sldId id="528" r:id="rId156"/>
    <p:sldId id="716" r:id="rId157"/>
    <p:sldId id="542" r:id="rId158"/>
    <p:sldId id="715" r:id="rId159"/>
    <p:sldId id="591" r:id="rId160"/>
    <p:sldId id="592" r:id="rId161"/>
    <p:sldId id="717" r:id="rId162"/>
    <p:sldId id="718" r:id="rId163"/>
    <p:sldId id="596" r:id="rId164"/>
    <p:sldId id="719" r:id="rId165"/>
    <p:sldId id="720" r:id="rId166"/>
    <p:sldId id="722" r:id="rId167"/>
    <p:sldId id="723" r:id="rId168"/>
    <p:sldId id="724" r:id="rId169"/>
    <p:sldId id="725" r:id="rId17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0B87"/>
    <a:srgbClr val="0087FA"/>
    <a:srgbClr val="0000D2"/>
    <a:srgbClr val="CEED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46" d="100"/>
          <a:sy n="46" d="100"/>
        </p:scale>
        <p:origin x="6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7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70" Type="http://schemas.openxmlformats.org/officeDocument/2006/relationships/slide" Target="slides/slide169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71" Type="http://schemas.openxmlformats.org/officeDocument/2006/relationships/presProps" Target="presProps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5" Type="http://schemas.openxmlformats.org/officeDocument/2006/relationships/slide" Target="slides/slide74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61" Type="http://schemas.openxmlformats.org/officeDocument/2006/relationships/slide" Target="slides/slide16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72" Type="http://schemas.openxmlformats.org/officeDocument/2006/relationships/viewProps" Target="viewProps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slide" Target="slides/slide166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73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slide" Target="slides/slide167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74" Type="http://schemas.openxmlformats.org/officeDocument/2006/relationships/tableStyles" Target="tableStyles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slide" Target="slides/slide16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Relationship Id="rId70" Type="http://schemas.openxmlformats.org/officeDocument/2006/relationships/slide" Target="slides/slide69.xml"/><Relationship Id="rId91" Type="http://schemas.openxmlformats.org/officeDocument/2006/relationships/slide" Target="slides/slide90.xml"/><Relationship Id="rId145" Type="http://schemas.openxmlformats.org/officeDocument/2006/relationships/slide" Target="slides/slide144.xml"/><Relationship Id="rId166" Type="http://schemas.openxmlformats.org/officeDocument/2006/relationships/slide" Target="slides/slide165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/Relationships>
</file>

<file path=ppt/drawings/_rels/vmlDrawing10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14.emf"/><Relationship Id="rId1" Type="http://schemas.openxmlformats.org/officeDocument/2006/relationships/image" Target="../media/image113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1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1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1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3.emf"/></Relationships>
</file>

<file path=ppt/drawings/_rels/vmlDrawing1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1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5.emf"/></Relationships>
</file>

<file path=ppt/drawings/_rels/vmlDrawing1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1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7.emf"/></Relationships>
</file>

<file path=ppt/drawings/_rels/vmlDrawing1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8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1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0.emf"/></Relationships>
</file>

<file path=ppt/drawings/_rels/vmlDrawing1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1.emf"/></Relationships>
</file>

<file path=ppt/drawings/_rels/vmlDrawing1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1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1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4.emf"/></Relationships>
</file>

<file path=ppt/drawings/_rels/vmlDrawing1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/Relationships>
</file>

<file path=ppt/drawings/_rels/vmlDrawing1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6.emf"/></Relationships>
</file>

<file path=ppt/drawings/_rels/vmlDrawing1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7.emf"/></Relationships>
</file>

<file path=ppt/drawings/_rels/vmlDrawing1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9.emf"/></Relationships>
</file>

<file path=ppt/drawings/_rels/vmlDrawing1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0.emf"/></Relationships>
</file>

<file path=ppt/drawings/_rels/vmlDrawing1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emf"/></Relationships>
</file>

<file path=ppt/drawings/_rels/vmlDrawing1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2.emf"/></Relationships>
</file>

<file path=ppt/drawings/_rels/vmlDrawing1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3.emf"/></Relationships>
</file>

<file path=ppt/drawings/_rels/vmlDrawing14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22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23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image" Target="../media/image29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32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3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3.emf"/></Relationships>
</file>

<file path=ppt/drawings/_rels/vmlDrawing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44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6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47.emf"/></Relationships>
</file>

<file path=ppt/drawings/_rels/vmlDrawing4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image" Target="../media/image9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46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7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8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5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55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64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65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8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9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7.2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拟合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764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6364F95F-0BBD-4237-B941-09292DB3E370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7.2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拟合</a:t>
            </a:r>
          </a:p>
        </p:txBody>
      </p:sp>
    </p:spTree>
    <p:extLst>
      <p:ext uri="{BB962C8B-B14F-4D97-AF65-F5344CB8AC3E}">
        <p14:creationId xmlns:p14="http://schemas.microsoft.com/office/powerpoint/2010/main" val="2102497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17F1C647-69FB-4F09-BDDC-D087CD538240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7.2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拟合</a:t>
            </a:r>
          </a:p>
        </p:txBody>
      </p:sp>
    </p:spTree>
    <p:extLst>
      <p:ext uri="{BB962C8B-B14F-4D97-AF65-F5344CB8AC3E}">
        <p14:creationId xmlns:p14="http://schemas.microsoft.com/office/powerpoint/2010/main" val="3706709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A46D4A4-4083-42F3-A426-4D1C81FA3F46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7.2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拟合</a:t>
            </a:r>
          </a:p>
        </p:txBody>
      </p:sp>
    </p:spTree>
    <p:extLst>
      <p:ext uri="{BB962C8B-B14F-4D97-AF65-F5344CB8AC3E}">
        <p14:creationId xmlns:p14="http://schemas.microsoft.com/office/powerpoint/2010/main" val="1686847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9EC90FE-F591-4013-8CB1-2D4661243C18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7.2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拟合</a:t>
            </a:r>
          </a:p>
        </p:txBody>
      </p:sp>
    </p:spTree>
    <p:extLst>
      <p:ext uri="{BB962C8B-B14F-4D97-AF65-F5344CB8AC3E}">
        <p14:creationId xmlns:p14="http://schemas.microsoft.com/office/powerpoint/2010/main" val="2708847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函数逼近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87942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3F4880C-30AE-4429-9EF2-2AF6E8BBD241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函数逼近</a:t>
            </a:r>
          </a:p>
        </p:txBody>
      </p:sp>
    </p:spTree>
    <p:extLst>
      <p:ext uri="{BB962C8B-B14F-4D97-AF65-F5344CB8AC3E}">
        <p14:creationId xmlns:p14="http://schemas.microsoft.com/office/powerpoint/2010/main" val="223333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6F72995-830A-4538-B03B-FCBDE9798460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函数逼近</a:t>
            </a:r>
          </a:p>
        </p:txBody>
      </p:sp>
    </p:spTree>
    <p:extLst>
      <p:ext uri="{BB962C8B-B14F-4D97-AF65-F5344CB8AC3E}">
        <p14:creationId xmlns:p14="http://schemas.microsoft.com/office/powerpoint/2010/main" val="293150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AC7F016-2BCD-4151-81DA-48B606CD2346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函数逼近</a:t>
            </a:r>
          </a:p>
        </p:txBody>
      </p:sp>
    </p:spTree>
    <p:extLst>
      <p:ext uri="{BB962C8B-B14F-4D97-AF65-F5344CB8AC3E}">
        <p14:creationId xmlns:p14="http://schemas.microsoft.com/office/powerpoint/2010/main" val="3664490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6C42E85-854A-4271-A95E-0400AAB13E59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7.3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函数逼近</a:t>
            </a:r>
          </a:p>
        </p:txBody>
      </p:sp>
    </p:spTree>
    <p:extLst>
      <p:ext uri="{BB962C8B-B14F-4D97-AF65-F5344CB8AC3E}">
        <p14:creationId xmlns:p14="http://schemas.microsoft.com/office/powerpoint/2010/main" val="2023786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552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72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黄河小浪底调水调沙问题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95288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809DA9F-123C-41F3-BAC0-1FEB713DD482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黄河小浪底调水调沙问题</a:t>
            </a:r>
          </a:p>
        </p:txBody>
      </p:sp>
    </p:spTree>
    <p:extLst>
      <p:ext uri="{BB962C8B-B14F-4D97-AF65-F5344CB8AC3E}">
        <p14:creationId xmlns:p14="http://schemas.microsoft.com/office/powerpoint/2010/main" val="13238270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54BA634-648E-409E-B2C0-A4FF51A79119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黄河小浪底调水调沙问题</a:t>
            </a:r>
          </a:p>
        </p:txBody>
      </p:sp>
    </p:spTree>
    <p:extLst>
      <p:ext uri="{BB962C8B-B14F-4D97-AF65-F5344CB8AC3E}">
        <p14:creationId xmlns:p14="http://schemas.microsoft.com/office/powerpoint/2010/main" val="28133333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0D7805-4BC7-4E79-AAA9-C9CFBA017377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黄河小浪底调水调沙问题</a:t>
            </a:r>
          </a:p>
        </p:txBody>
      </p:sp>
    </p:spTree>
    <p:extLst>
      <p:ext uri="{BB962C8B-B14F-4D97-AF65-F5344CB8AC3E}">
        <p14:creationId xmlns:p14="http://schemas.microsoft.com/office/powerpoint/2010/main" val="113327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75435DE-5EBE-4264-818E-1AAA1161A38E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7.4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黄河小浪底调水调沙问题</a:t>
            </a:r>
          </a:p>
        </p:txBody>
      </p:sp>
    </p:spTree>
    <p:extLst>
      <p:ext uri="{BB962C8B-B14F-4D97-AF65-F5344CB8AC3E}">
        <p14:creationId xmlns:p14="http://schemas.microsoft.com/office/powerpoint/2010/main" val="3730414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355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858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第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章  插值与拟合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485980-B781-45A3-9DAF-6B3DCD71DB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7907" y="1129068"/>
            <a:ext cx="10992011" cy="529039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668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738D94C-350E-4DE4-958D-C489BE252BE2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插值与拟合</a:t>
            </a:r>
          </a:p>
        </p:txBody>
      </p:sp>
    </p:spTree>
    <p:extLst>
      <p:ext uri="{BB962C8B-B14F-4D97-AF65-F5344CB8AC3E}">
        <p14:creationId xmlns:p14="http://schemas.microsoft.com/office/powerpoint/2010/main" val="1700665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9E298B2-778D-4197-AF2F-6365CB425227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插值与拟合</a:t>
            </a:r>
          </a:p>
        </p:txBody>
      </p:sp>
    </p:spTree>
    <p:extLst>
      <p:ext uri="{BB962C8B-B14F-4D97-AF65-F5344CB8AC3E}">
        <p14:creationId xmlns:p14="http://schemas.microsoft.com/office/powerpoint/2010/main" val="90174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8066CD2-43BC-45DD-8C76-9D1B8CFC14CB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插值与拟合</a:t>
            </a:r>
          </a:p>
        </p:txBody>
      </p:sp>
    </p:spTree>
    <p:extLst>
      <p:ext uri="{BB962C8B-B14F-4D97-AF65-F5344CB8AC3E}">
        <p14:creationId xmlns:p14="http://schemas.microsoft.com/office/powerpoint/2010/main" val="221493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181" y="912236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F6CEB29-694A-4CF1-857E-2E58171140D4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插值与拟合</a:t>
            </a:r>
          </a:p>
        </p:txBody>
      </p:sp>
    </p:spTree>
    <p:extLst>
      <p:ext uri="{BB962C8B-B14F-4D97-AF65-F5344CB8AC3E}">
        <p14:creationId xmlns:p14="http://schemas.microsoft.com/office/powerpoint/2010/main" val="53784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37996D8A-0A14-420B-8E3A-AFDBCA355D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8898258-8520-4A16-AC95-B77B21C69DD3}"/>
              </a:ext>
            </a:extLst>
          </p:cNvPr>
          <p:cNvSpPr txBox="1"/>
          <p:nvPr userDrawn="1"/>
        </p:nvSpPr>
        <p:spPr>
          <a:xfrm>
            <a:off x="601098" y="143251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7.1 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插值与拟合</a:t>
            </a:r>
          </a:p>
        </p:txBody>
      </p:sp>
    </p:spTree>
    <p:extLst>
      <p:ext uri="{BB962C8B-B14F-4D97-AF65-F5344CB8AC3E}">
        <p14:creationId xmlns:p14="http://schemas.microsoft.com/office/powerpoint/2010/main" val="1030375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bg11">
            <a:extLst>
              <a:ext uri="{FF2B5EF4-FFF2-40B4-BE49-F238E27FC236}">
                <a16:creationId xmlns:a16="http://schemas.microsoft.com/office/drawing/2014/main" id="{5C2C3422-9BC7-4844-97B0-9F101D81E520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 descr="标题栏bg">
            <a:extLst>
              <a:ext uri="{FF2B5EF4-FFF2-40B4-BE49-F238E27FC236}">
                <a16:creationId xmlns:a16="http://schemas.microsoft.com/office/drawing/2014/main" id="{86D17F04-9E1E-4417-9DAC-037AF7B485BD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916942A7-7E20-4E9E-96AC-EFFC7C714462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50D6422-12DF-40ED-ADA8-A2D34A129801}"/>
              </a:ext>
            </a:extLst>
          </p:cNvPr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61" r:id="rId4"/>
    <p:sldLayoutId id="2147483664" r:id="rId5"/>
    <p:sldLayoutId id="2147483662" r:id="rId6"/>
    <p:sldLayoutId id="2147483663" r:id="rId7"/>
    <p:sldLayoutId id="2147483668" r:id="rId8"/>
    <p:sldLayoutId id="2147483656" r:id="rId9"/>
    <p:sldLayoutId id="2147483652" r:id="rId10"/>
    <p:sldLayoutId id="2147483665" r:id="rId11"/>
    <p:sldLayoutId id="2147483669" r:id="rId12"/>
    <p:sldLayoutId id="2147483666" r:id="rId13"/>
    <p:sldLayoutId id="2147483667" r:id="rId14"/>
    <p:sldLayoutId id="2147483670" r:id="rId15"/>
    <p:sldLayoutId id="2147483671" r:id="rId16"/>
    <p:sldLayoutId id="2147483672" r:id="rId17"/>
    <p:sldLayoutId id="2147483673" r:id="rId18"/>
    <p:sldLayoutId id="2147483674" r:id="rId19"/>
    <p:sldLayoutId id="2147483675" r:id="rId20"/>
    <p:sldLayoutId id="2147483676" r:id="rId21"/>
    <p:sldLayoutId id="2147483677" r:id="rId22"/>
    <p:sldLayoutId id="2147483678" r:id="rId23"/>
    <p:sldLayoutId id="2147483679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3.emf"/></Relationships>
</file>

<file path=ppt/slides/_rels/slide10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4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81.vml"/><Relationship Id="rId4" Type="http://schemas.openxmlformats.org/officeDocument/2006/relationships/image" Target="../media/image89.emf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5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82.vml"/><Relationship Id="rId4" Type="http://schemas.openxmlformats.org/officeDocument/2006/relationships/image" Target="../media/image90.emf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6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83.vml"/><Relationship Id="rId4" Type="http://schemas.openxmlformats.org/officeDocument/2006/relationships/image" Target="../media/image91.emf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7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84.vml"/><Relationship Id="rId4" Type="http://schemas.openxmlformats.org/officeDocument/2006/relationships/image" Target="../media/image92.emf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8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85.vml"/><Relationship Id="rId4" Type="http://schemas.openxmlformats.org/officeDocument/2006/relationships/image" Target="../media/image93.emf"/></Relationships>
</file>

<file path=ppt/slides/_rels/slide10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9.docx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86.vml"/><Relationship Id="rId4" Type="http://schemas.openxmlformats.org/officeDocument/2006/relationships/image" Target="../media/image94.emf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0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87.vml"/><Relationship Id="rId4" Type="http://schemas.openxmlformats.org/officeDocument/2006/relationships/image" Target="../media/image95.emf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1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88.vml"/><Relationship Id="rId4" Type="http://schemas.openxmlformats.org/officeDocument/2006/relationships/image" Target="../media/image96.emf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2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89.vml"/><Relationship Id="rId4" Type="http://schemas.openxmlformats.org/officeDocument/2006/relationships/image" Target="../media/image97.emf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3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90.vml"/><Relationship Id="rId4" Type="http://schemas.openxmlformats.org/officeDocument/2006/relationships/image" Target="../media/image98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8.vml"/><Relationship Id="rId4" Type="http://schemas.openxmlformats.org/officeDocument/2006/relationships/image" Target="../media/image14.emf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4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91.vml"/><Relationship Id="rId4" Type="http://schemas.openxmlformats.org/officeDocument/2006/relationships/image" Target="../media/image99.emf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5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92.vml"/><Relationship Id="rId4" Type="http://schemas.openxmlformats.org/officeDocument/2006/relationships/image" Target="../media/image100.emf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6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93.vml"/><Relationship Id="rId4" Type="http://schemas.openxmlformats.org/officeDocument/2006/relationships/image" Target="../media/image101.emf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7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94.vml"/><Relationship Id="rId4" Type="http://schemas.openxmlformats.org/officeDocument/2006/relationships/image" Target="../media/image102.emf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8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95.vml"/><Relationship Id="rId4" Type="http://schemas.openxmlformats.org/officeDocument/2006/relationships/image" Target="../media/image103.emf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9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6.vml"/><Relationship Id="rId4" Type="http://schemas.openxmlformats.org/officeDocument/2006/relationships/image" Target="../media/image104.emf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0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97.vml"/><Relationship Id="rId4" Type="http://schemas.openxmlformats.org/officeDocument/2006/relationships/image" Target="../media/image105.emf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5.emf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1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98.vml"/><Relationship Id="rId4" Type="http://schemas.openxmlformats.org/officeDocument/2006/relationships/image" Target="../media/image106.emf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2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99.vml"/><Relationship Id="rId4" Type="http://schemas.openxmlformats.org/officeDocument/2006/relationships/image" Target="../media/image107.emf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3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00.vml"/><Relationship Id="rId4" Type="http://schemas.openxmlformats.org/officeDocument/2006/relationships/image" Target="../media/image108.emf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4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01.vml"/><Relationship Id="rId4" Type="http://schemas.openxmlformats.org/officeDocument/2006/relationships/image" Target="../media/image109.emf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5.docx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02.vml"/><Relationship Id="rId4" Type="http://schemas.openxmlformats.org/officeDocument/2006/relationships/image" Target="../media/image110.emf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6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3.vml"/><Relationship Id="rId4" Type="http://schemas.openxmlformats.org/officeDocument/2006/relationships/image" Target="../media/image111.emf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7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04.vml"/><Relationship Id="rId4" Type="http://schemas.openxmlformats.org/officeDocument/2006/relationships/image" Target="../media/image112.emf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8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05.vml"/><Relationship Id="rId6" Type="http://schemas.openxmlformats.org/officeDocument/2006/relationships/image" Target="../media/image114.emf"/><Relationship Id="rId5" Type="http://schemas.openxmlformats.org/officeDocument/2006/relationships/package" Target="../embeddings/Microsoft_Word_Document109.docx"/><Relationship Id="rId4" Type="http://schemas.openxmlformats.org/officeDocument/2006/relationships/image" Target="../media/image11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6.emf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0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06.vml"/><Relationship Id="rId4" Type="http://schemas.openxmlformats.org/officeDocument/2006/relationships/image" Target="../media/image115.emf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1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07.vml"/><Relationship Id="rId4" Type="http://schemas.openxmlformats.org/officeDocument/2006/relationships/image" Target="../media/image116.emf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2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08.vml"/><Relationship Id="rId4" Type="http://schemas.openxmlformats.org/officeDocument/2006/relationships/image" Target="../media/image117.emf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3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09.vml"/><Relationship Id="rId4" Type="http://schemas.openxmlformats.org/officeDocument/2006/relationships/image" Target="../media/image118.emf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4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10.vml"/><Relationship Id="rId4" Type="http://schemas.openxmlformats.org/officeDocument/2006/relationships/image" Target="../media/image119.emf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5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11.vml"/><Relationship Id="rId4" Type="http://schemas.openxmlformats.org/officeDocument/2006/relationships/image" Target="../media/image120.emf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7.emf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6.docx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112.vml"/><Relationship Id="rId4" Type="http://schemas.openxmlformats.org/officeDocument/2006/relationships/image" Target="../media/image121.emf"/></Relationships>
</file>

<file path=ppt/slides/_rels/slide1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7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3.vml"/><Relationship Id="rId4" Type="http://schemas.openxmlformats.org/officeDocument/2006/relationships/image" Target="../media/image122.emf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8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4.vml"/><Relationship Id="rId4" Type="http://schemas.openxmlformats.org/officeDocument/2006/relationships/image" Target="../media/image123.emf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9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5.vml"/><Relationship Id="rId4" Type="http://schemas.openxmlformats.org/officeDocument/2006/relationships/image" Target="../media/image124.emf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0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6.vml"/><Relationship Id="rId4" Type="http://schemas.openxmlformats.org/officeDocument/2006/relationships/image" Target="../media/image125.emf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1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117.vml"/><Relationship Id="rId4" Type="http://schemas.openxmlformats.org/officeDocument/2006/relationships/image" Target="../media/image126.emf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2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118.vml"/><Relationship Id="rId4" Type="http://schemas.openxmlformats.org/officeDocument/2006/relationships/image" Target="../media/image127.emf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3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19.vml"/><Relationship Id="rId4" Type="http://schemas.openxmlformats.org/officeDocument/2006/relationships/image" Target="../media/image128.emf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4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20.vml"/><Relationship Id="rId4" Type="http://schemas.openxmlformats.org/officeDocument/2006/relationships/image" Target="../media/image129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5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21.vml"/><Relationship Id="rId4" Type="http://schemas.openxmlformats.org/officeDocument/2006/relationships/image" Target="../media/image130.emf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6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22.vml"/><Relationship Id="rId4" Type="http://schemas.openxmlformats.org/officeDocument/2006/relationships/image" Target="../media/image131.emf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7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23.vml"/><Relationship Id="rId4" Type="http://schemas.openxmlformats.org/officeDocument/2006/relationships/image" Target="../media/image132.emf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8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124.vml"/><Relationship Id="rId4" Type="http://schemas.openxmlformats.org/officeDocument/2006/relationships/image" Target="../media/image133.emf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9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5.vml"/><Relationship Id="rId4" Type="http://schemas.openxmlformats.org/officeDocument/2006/relationships/image" Target="../media/image134.emf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0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6.vml"/><Relationship Id="rId4" Type="http://schemas.openxmlformats.org/officeDocument/2006/relationships/image" Target="../media/image135.emf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1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7.vml"/><Relationship Id="rId4" Type="http://schemas.openxmlformats.org/officeDocument/2006/relationships/image" Target="../media/image136.emf"/></Relationships>
</file>

<file path=ppt/slides/_rels/slide15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2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128.vml"/><Relationship Id="rId4" Type="http://schemas.openxmlformats.org/officeDocument/2006/relationships/image" Target="../media/image137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8.emf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3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9.vml"/><Relationship Id="rId4" Type="http://schemas.openxmlformats.org/officeDocument/2006/relationships/image" Target="../media/image138.emf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4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30.vml"/><Relationship Id="rId4" Type="http://schemas.openxmlformats.org/officeDocument/2006/relationships/image" Target="../media/image139.emf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5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31.vml"/><Relationship Id="rId4" Type="http://schemas.openxmlformats.org/officeDocument/2006/relationships/image" Target="../media/image140.emf"/></Relationships>
</file>

<file path=ppt/slides/_rels/slide16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6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132.vml"/><Relationship Id="rId4" Type="http://schemas.openxmlformats.org/officeDocument/2006/relationships/image" Target="../media/image141.emf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7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33.vml"/><Relationship Id="rId4" Type="http://schemas.openxmlformats.org/officeDocument/2006/relationships/image" Target="../media/image142.emf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8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34.vml"/><Relationship Id="rId4" Type="http://schemas.openxmlformats.org/officeDocument/2006/relationships/image" Target="../media/image143.emf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9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5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4.vml"/><Relationship Id="rId6" Type="http://schemas.openxmlformats.org/officeDocument/2006/relationships/image" Target="../media/image21.emf"/><Relationship Id="rId5" Type="http://schemas.openxmlformats.org/officeDocument/2006/relationships/package" Target="../embeddings/Microsoft_Word_Document16.docx"/><Relationship Id="rId4" Type="http://schemas.openxmlformats.org/officeDocument/2006/relationships/image" Target="../media/image2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7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5.vml"/><Relationship Id="rId4" Type="http://schemas.openxmlformats.org/officeDocument/2006/relationships/image" Target="../media/image22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8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6.vml"/><Relationship Id="rId4" Type="http://schemas.openxmlformats.org/officeDocument/2006/relationships/image" Target="../media/image23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9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4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0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5.e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1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6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2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7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3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8.em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4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30.emf"/><Relationship Id="rId5" Type="http://schemas.openxmlformats.org/officeDocument/2006/relationships/package" Target="../embeddings/Microsoft_Word_Document25.docx"/><Relationship Id="rId4" Type="http://schemas.openxmlformats.org/officeDocument/2006/relationships/image" Target="../media/image29.em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6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31.emf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7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4.vml"/><Relationship Id="rId4" Type="http://schemas.openxmlformats.org/officeDocument/2006/relationships/image" Target="../media/image32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8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33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9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34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0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5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1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36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2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7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3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38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4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39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5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40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6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4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6.emf"/><Relationship Id="rId5" Type="http://schemas.openxmlformats.org/officeDocument/2006/relationships/package" Target="../embeddings/Microsoft_Word_Document1.docx"/><Relationship Id="rId4" Type="http://schemas.openxmlformats.org/officeDocument/2006/relationships/image" Target="../media/image5.emf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7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4.vml"/><Relationship Id="rId4" Type="http://schemas.openxmlformats.org/officeDocument/2006/relationships/image" Target="../media/image42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8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5.vml"/><Relationship Id="rId4" Type="http://schemas.openxmlformats.org/officeDocument/2006/relationships/image" Target="../media/image43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9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6.vml"/><Relationship Id="rId4" Type="http://schemas.openxmlformats.org/officeDocument/2006/relationships/image" Target="../media/image44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0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45.emf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1.doc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46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2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9.vml"/><Relationship Id="rId4" Type="http://schemas.openxmlformats.org/officeDocument/2006/relationships/image" Target="../media/image47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3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48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4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49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5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50.emf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6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5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7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7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52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8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53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9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6.vml"/><Relationship Id="rId4" Type="http://schemas.openxmlformats.org/officeDocument/2006/relationships/image" Target="../media/image54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0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7.vml"/><Relationship Id="rId4" Type="http://schemas.openxmlformats.org/officeDocument/2006/relationships/image" Target="../media/image55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1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8.vml"/><Relationship Id="rId4" Type="http://schemas.openxmlformats.org/officeDocument/2006/relationships/image" Target="../media/image56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2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57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3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58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4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1.vml"/><Relationship Id="rId4" Type="http://schemas.openxmlformats.org/officeDocument/2006/relationships/image" Target="../media/image59.emf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5.docx"/><Relationship Id="rId2" Type="http://schemas.openxmlformats.org/officeDocument/2006/relationships/slideLayout" Target="../slideLayouts/slideLayout6.xml"/><Relationship Id="rId1" Type="http://schemas.openxmlformats.org/officeDocument/2006/relationships/vmlDrawing" Target="../drawings/vmlDrawing52.vml"/><Relationship Id="rId4" Type="http://schemas.openxmlformats.org/officeDocument/2006/relationships/image" Target="../media/image60.emf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6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61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8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7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4.vml"/><Relationship Id="rId4" Type="http://schemas.openxmlformats.org/officeDocument/2006/relationships/image" Target="../media/image62.emf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8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5.vml"/><Relationship Id="rId4" Type="http://schemas.openxmlformats.org/officeDocument/2006/relationships/image" Target="../media/image63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9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6.vml"/><Relationship Id="rId4" Type="http://schemas.openxmlformats.org/officeDocument/2006/relationships/image" Target="../media/image64.emf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0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7.vml"/><Relationship Id="rId4" Type="http://schemas.openxmlformats.org/officeDocument/2006/relationships/image" Target="../media/image65.emf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1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8.vml"/><Relationship Id="rId4" Type="http://schemas.openxmlformats.org/officeDocument/2006/relationships/image" Target="../media/image66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2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9.vml"/><Relationship Id="rId4" Type="http://schemas.openxmlformats.org/officeDocument/2006/relationships/image" Target="../media/image67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3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0.vml"/><Relationship Id="rId4" Type="http://schemas.openxmlformats.org/officeDocument/2006/relationships/image" Target="../media/image6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0.emf"/><Relationship Id="rId5" Type="http://schemas.openxmlformats.org/officeDocument/2006/relationships/package" Target="../embeddings/Microsoft_Word_Document5.docx"/><Relationship Id="rId4" Type="http://schemas.openxmlformats.org/officeDocument/2006/relationships/image" Target="../media/image9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4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1.vml"/><Relationship Id="rId4" Type="http://schemas.openxmlformats.org/officeDocument/2006/relationships/image" Target="../media/image69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5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2.vml"/><Relationship Id="rId4" Type="http://schemas.openxmlformats.org/officeDocument/2006/relationships/image" Target="../media/image70.emf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6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3.vml"/><Relationship Id="rId4" Type="http://schemas.openxmlformats.org/officeDocument/2006/relationships/image" Target="../media/image71.emf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7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4.vml"/><Relationship Id="rId4" Type="http://schemas.openxmlformats.org/officeDocument/2006/relationships/image" Target="../media/image72.emf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8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5.vml"/><Relationship Id="rId4" Type="http://schemas.openxmlformats.org/officeDocument/2006/relationships/image" Target="../media/image73.emf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9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66.vml"/><Relationship Id="rId4" Type="http://schemas.openxmlformats.org/officeDocument/2006/relationships/image" Target="../media/image74.emf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0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7.vml"/><Relationship Id="rId4" Type="http://schemas.openxmlformats.org/officeDocument/2006/relationships/image" Target="../media/image75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11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1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8.vml"/><Relationship Id="rId4" Type="http://schemas.openxmlformats.org/officeDocument/2006/relationships/image" Target="../media/image76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2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9.vml"/><Relationship Id="rId4" Type="http://schemas.openxmlformats.org/officeDocument/2006/relationships/image" Target="../media/image77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3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70.vml"/><Relationship Id="rId4" Type="http://schemas.openxmlformats.org/officeDocument/2006/relationships/image" Target="../media/image78.emf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4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71.vml"/><Relationship Id="rId4" Type="http://schemas.openxmlformats.org/officeDocument/2006/relationships/image" Target="../media/image79.emf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5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72.vml"/><Relationship Id="rId4" Type="http://schemas.openxmlformats.org/officeDocument/2006/relationships/image" Target="../media/image80.emf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6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73.vml"/><Relationship Id="rId4" Type="http://schemas.openxmlformats.org/officeDocument/2006/relationships/image" Target="../media/image81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2.emf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7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74.vml"/><Relationship Id="rId4" Type="http://schemas.openxmlformats.org/officeDocument/2006/relationships/image" Target="../media/image82.emf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8.docx"/><Relationship Id="rId2" Type="http://schemas.openxmlformats.org/officeDocument/2006/relationships/slideLayout" Target="../slideLayouts/slideLayout11.xml"/><Relationship Id="rId1" Type="http://schemas.openxmlformats.org/officeDocument/2006/relationships/vmlDrawing" Target="../drawings/vmlDrawing75.vml"/><Relationship Id="rId4" Type="http://schemas.openxmlformats.org/officeDocument/2006/relationships/image" Target="../media/image83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9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76.vml"/><Relationship Id="rId4" Type="http://schemas.openxmlformats.org/officeDocument/2006/relationships/image" Target="../media/image84.emf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0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77.vml"/><Relationship Id="rId4" Type="http://schemas.openxmlformats.org/officeDocument/2006/relationships/image" Target="../media/image85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1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78.vml"/><Relationship Id="rId4" Type="http://schemas.openxmlformats.org/officeDocument/2006/relationships/image" Target="../media/image86.emf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2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79.vml"/><Relationship Id="rId4" Type="http://schemas.openxmlformats.org/officeDocument/2006/relationships/image" Target="../media/image87.emf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3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80.vml"/><Relationship Id="rId4" Type="http://schemas.openxmlformats.org/officeDocument/2006/relationships/image" Target="../media/image8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1938654"/>
            <a:ext cx="8141677" cy="2950845"/>
          </a:xfrm>
          <a:prstGeom prst="rect">
            <a:avLst/>
          </a:prstGeom>
          <a:solidFill>
            <a:srgbClr val="1D8DFF">
              <a:alpha val="60000"/>
            </a:srgbClr>
          </a:solidFill>
          <a:ln>
            <a:noFill/>
          </a:ln>
          <a:effectLst>
            <a:outerShdw blurRad="381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 userDrawn="1"/>
        </p:nvSpPr>
        <p:spPr>
          <a:xfrm>
            <a:off x="3130060" y="2249695"/>
            <a:ext cx="4889793" cy="17192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</a:t>
            </a:r>
            <a:r>
              <a:rPr lang="en-US" altLang="zh-CN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7</a:t>
            </a: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章</a:t>
            </a:r>
            <a:endParaRPr lang="en-US" altLang="zh-CN" sz="4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插值与拟合</a:t>
            </a:r>
          </a:p>
        </p:txBody>
      </p:sp>
      <p:cxnSp>
        <p:nvCxnSpPr>
          <p:cNvPr id="10" name="直接连接符 9"/>
          <p:cNvCxnSpPr>
            <a:cxnSpLocks/>
          </p:cNvCxnSpPr>
          <p:nvPr userDrawn="1"/>
        </p:nvCxnSpPr>
        <p:spPr>
          <a:xfrm>
            <a:off x="423545" y="2172970"/>
            <a:ext cx="0" cy="250698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5091B64A-8987-4FC9-BF53-2D4BE3595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770" y="2249695"/>
            <a:ext cx="1654953" cy="23586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02817933"/>
              </p:ext>
            </p:extLst>
          </p:nvPr>
        </p:nvGraphicFramePr>
        <p:xfrm>
          <a:off x="711200" y="1049338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83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1387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6681669"/>
              </p:ext>
            </p:extLst>
          </p:nvPr>
        </p:nvGraphicFramePr>
        <p:xfrm>
          <a:off x="541337" y="11434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4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1434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684498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43498309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08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D029810-7E12-47AE-A0CB-495A9AC510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非线性最小二乘拟合</a:t>
            </a:r>
          </a:p>
        </p:txBody>
      </p:sp>
    </p:spTree>
    <p:extLst>
      <p:ext uri="{BB962C8B-B14F-4D97-AF65-F5344CB8AC3E}">
        <p14:creationId xmlns:p14="http://schemas.microsoft.com/office/powerpoint/2010/main" val="4252653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9446720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113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D029810-7E12-47AE-A0CB-495A9AC510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zh-CN" dirty="0"/>
              <a:t>拟合函数的选择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06896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8865480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62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4890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232574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659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9454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79F2AE3-6E92-480B-AB62-5607DC337F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7.2.2  </a:t>
            </a:r>
            <a:r>
              <a:rPr lang="zh-CN" altLang="zh-CN" dirty="0"/>
              <a:t>线性最小二乘法的</a:t>
            </a:r>
            <a:r>
              <a:rPr lang="en-US" altLang="zh-CN" dirty="0"/>
              <a:t>Python</a:t>
            </a:r>
            <a:r>
              <a:rPr lang="zh-CN" altLang="zh-CN" dirty="0"/>
              <a:t>实现</a:t>
            </a:r>
            <a:endParaRPr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F9A7BC4-061C-4C42-A482-8F42EABC214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738638"/>
            <a:ext cx="5945188" cy="625475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zh-CN" dirty="0"/>
              <a:t>解线性方程组拟合参数</a:t>
            </a:r>
            <a:endParaRPr lang="zh-CN" altLang="en-US" dirty="0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8AEFACA-3CBC-4CE4-83F4-EC6FC1B06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614363"/>
              </p:ext>
            </p:extLst>
          </p:nvPr>
        </p:nvGraphicFramePr>
        <p:xfrm>
          <a:off x="541337" y="2372976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39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E8AEFACA-3CBC-4CE4-83F4-EC6FC1B061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2372976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93153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40194794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5575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4139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0689434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455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2231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5951197"/>
              </p:ext>
            </p:extLst>
          </p:nvPr>
        </p:nvGraphicFramePr>
        <p:xfrm>
          <a:off x="542131" y="762000"/>
          <a:ext cx="11107738" cy="609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3527" name="Document" r:id="rId3" imgW="11106616" imgH="6119761" progId="Word.Document.12">
                  <p:embed/>
                </p:oleObj>
              </mc:Choice>
              <mc:Fallback>
                <p:oleObj name="Document" r:id="rId3" imgW="11106616" imgH="6119761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2131" y="762000"/>
                        <a:ext cx="11107738" cy="609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76627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0972701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50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013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594857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185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4086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E85DB66-C4FA-4227-9940-2C5CB0FBF82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ex7_10.py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(8)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([27.0, 26.8, 26.5, 26.3, 26.1, 25.7, 25.3, 24.8])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tb=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t.mean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y.mean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a1=sum((t-tb)*(y-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))/sum((t-tb)**2)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b1=yb-a1*tb  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拟合的多项式系数：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',[a1,b1])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输出第一种方法的解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np.vstack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([t,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np.ones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(t))]).T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np.linalg.pinv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(A) @ y  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print('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拟合的多项式系数：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p)   #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输出第二种方法的解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3545350973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0426427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806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83301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C960448D-C267-42B2-AE29-537BD82377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51475937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112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774367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对象 1">
            <a:extLst>
              <a:ext uri="{FF2B5EF4-FFF2-40B4-BE49-F238E27FC236}">
                <a16:creationId xmlns:a16="http://schemas.microsoft.com/office/drawing/2014/main" id="{C960448D-C267-42B2-AE29-537BD823778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483920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216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2" name="对象 1">
                        <a:extLst>
                          <a:ext uri="{FF2B5EF4-FFF2-40B4-BE49-F238E27FC236}">
                            <a16:creationId xmlns:a16="http://schemas.microsoft.com/office/drawing/2014/main" id="{C960448D-C267-42B2-AE29-537BD823778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9144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69329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47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45498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291534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455" name="Document" r:id="rId3" imgW="11106616" imgH="6069650" progId="Word.Document.12">
                  <p:embed/>
                </p:oleObj>
              </mc:Choice>
              <mc:Fallback>
                <p:oleObj name="Document" r:id="rId3" imgW="11106616" imgH="6069650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0836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C360DCC-0007-426D-B6FD-B9655E28CDB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288" y="827693"/>
            <a:ext cx="11236325" cy="5446713"/>
          </a:xfrm>
        </p:spPr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ex7_11.py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('data7_11.txt'); x=a[0]; y=a[1]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np.vstack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([x**2,x*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**2,x,y]).T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线性方程组系数矩阵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b=-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np.ones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(5)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线性方程组的常数项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np.linalg.inv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(A)@b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解线性方程组拟合参数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拟合的系数为：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\n",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f=lambda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 c[0]*x**2+c[1]*x*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y+c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[2]*y**2+c[3]*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x+c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[4]*y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(3,8,100); y=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(-1,5,100)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np.meshgrid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z=f(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font',size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=16);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('text',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usetex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plt.contour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x,y,z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,[-1])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画高度为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-1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的等高线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('$x$');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plt.ylabel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y$',rotation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80649965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7025171"/>
              </p:ext>
            </p:extLst>
          </p:nvPr>
        </p:nvGraphicFramePr>
        <p:xfrm>
          <a:off x="541337" y="1235713"/>
          <a:ext cx="11109325" cy="574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184" name="Document" r:id="rId3" imgW="11106616" imgH="5752756" progId="Word.Document.12">
                  <p:embed/>
                </p:oleObj>
              </mc:Choice>
              <mc:Fallback>
                <p:oleObj name="Document" r:id="rId3" imgW="11106616" imgH="575275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235713"/>
                        <a:ext cx="11109325" cy="5740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E853EFB-23C4-4BAC-A84E-5FF605F7C1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22699" y="892868"/>
            <a:ext cx="5945188" cy="625475"/>
          </a:xfrm>
        </p:spPr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约束线性最小二乘解</a:t>
            </a:r>
          </a:p>
        </p:txBody>
      </p:sp>
    </p:spTree>
    <p:extLst>
      <p:ext uri="{BB962C8B-B14F-4D97-AF65-F5344CB8AC3E}">
        <p14:creationId xmlns:p14="http://schemas.microsoft.com/office/powerpoint/2010/main" val="2221040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8283830"/>
              </p:ext>
            </p:extLst>
          </p:nvPr>
        </p:nvGraphicFramePr>
        <p:xfrm>
          <a:off x="644698" y="982836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431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4698" y="982836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46948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B4FEF92-0883-427F-A931-3AE2A51599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76225" algn="just"/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解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利用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Python</a:t>
            </a:r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软件求得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a=0.0005,b=0.9995.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356235" algn="just">
              <a:tabLst>
                <a:tab pos="2641600" algn="ctr"/>
                <a:tab pos="5270500" algn="r"/>
              </a:tabLst>
            </a:pP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ex7_12.py</a:t>
            </a:r>
            <a:endParaRPr lang="zh-CN" altLang="zh-CN" sz="2200" kern="100" dirty="0">
              <a:effectLst/>
              <a:latin typeface="宋体" panose="02010600030101010101" pitchFamily="2" charset="-122"/>
              <a:ea typeface="宋体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cvxpy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cp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('data7_12.txt'); x0 = a[0]; y0 = a[1]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t=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cp.Variable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(2,pos=True)  #</a:t>
            </a:r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拟合的参数：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t[0]=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a,t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[1]=b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c=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np.vstack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(x0),np.log(x0)]).T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obj=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cp.Minimize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cp.sum_squares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c@t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- y0))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con=[sum(t)&lt;=1]; prob=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cp.Problem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obj,con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prob.solve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(solver='CVXOPT')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最优解为：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\n", </a:t>
            </a:r>
            <a:r>
              <a:rPr lang="en-US" altLang="zh-CN" sz="2200" b="1" kern="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t.value</a:t>
            </a:r>
            <a:r>
              <a:rPr lang="en-US" altLang="zh-CN" sz="2200" b="1" kern="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599042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2768281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87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7494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0322240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23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E853EFB-23C4-4BAC-A84E-5FF605F7C1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多项式拟合</a:t>
            </a:r>
          </a:p>
        </p:txBody>
      </p:sp>
    </p:spTree>
    <p:extLst>
      <p:ext uri="{BB962C8B-B14F-4D97-AF65-F5344CB8AC3E}">
        <p14:creationId xmlns:p14="http://schemas.microsoft.com/office/powerpoint/2010/main" val="975835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8682977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07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68769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711606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38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9510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9251310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635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977159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5030D32-19D9-4424-A95E-3BCD6628357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ex7_13.py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('data7_13.txt')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 = a[0]; y = a[1]; y=np.log(y)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 =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np.polyfit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(t,y,1)  #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次多项式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多项式的系数为：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p)  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print("m=", round(p[0],4))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print("k=", round(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(p[1]),4))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2166904"/>
      </p:ext>
    </p:extLst>
  </p:cSld>
  <p:clrMapOvr>
    <a:masterClrMapping/>
  </p:clrMapOvr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79F2AE3-6E92-480B-AB62-5607DC337F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7.2.3  </a:t>
            </a:r>
            <a:r>
              <a:rPr lang="zh-CN" altLang="zh-CN" dirty="0"/>
              <a:t>非线性拟合的</a:t>
            </a:r>
            <a:r>
              <a:rPr lang="en-US" altLang="zh-CN" dirty="0"/>
              <a:t>Python</a:t>
            </a:r>
            <a:r>
              <a:rPr lang="zh-CN" altLang="zh-CN" dirty="0"/>
              <a:t>实现</a:t>
            </a:r>
            <a:endParaRPr lang="zh-CN" altLang="en-US" dirty="0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8AEFACA-3CBC-4CE4-83F4-EC6FC1B06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235413"/>
              </p:ext>
            </p:extLst>
          </p:nvPr>
        </p:nvGraphicFramePr>
        <p:xfrm>
          <a:off x="541337" y="162336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44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E8AEFACA-3CBC-4CE4-83F4-EC6FC1B061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62336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41480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6727975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28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E853EFB-23C4-4BAC-A84E-5FF605F7C1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en-US" altLang="zh-CN" sz="1800" b="1" dirty="0">
                <a:solidFill>
                  <a:srgbClr val="FF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</a:t>
            </a:r>
            <a:r>
              <a:rPr lang="en-US" altLang="zh-CN" dirty="0" err="1"/>
              <a:t>curve_fit</a:t>
            </a:r>
            <a:r>
              <a:rPr lang="zh-CN" altLang="zh-CN" dirty="0"/>
              <a:t>函数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304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214627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33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7999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04E9F45-FE1B-4A97-A36F-D59ACDBB59F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ex7_14.py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scipy.optimize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('data7_13.txt')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t0 = a[0]; y0 = a[1]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 = lambda t, k, m: k*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(m*t)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pcov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(y, t0, y0)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拟合的参数为：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yh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y(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([5, 8]), *p)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预测值为：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(yh,4))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949317139"/>
      </p:ext>
    </p:extLst>
  </p:cSld>
  <p:clrMapOvr>
    <a:masterClrMapping/>
  </p:clrMapOvr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38179805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4313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AC20361D-2FCE-447E-BB54-4EC24766717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0193342"/>
              </p:ext>
            </p:extLst>
          </p:nvPr>
        </p:nvGraphicFramePr>
        <p:xfrm>
          <a:off x="1221971" y="3586567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4314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221971" y="3586567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7666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93956367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3902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5743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78826B-5245-4EBE-A3F5-FBDF8972C4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程序文件名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ex7_15.py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scipy.optimize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xy0=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([[6, 2, 6, 7, 4, 2, 5, 9],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      [4, 9, 5, 3, 8, 5, 8, 2]])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z0=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([5, 2, 1, 9, 7, 4, 3, 3])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 = lambda t, a, b, c: a*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(b*t[0])+c*t[1]**2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pcov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(z, xy0, z0)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print('a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b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，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c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的拟合值为：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p)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788904407"/>
      </p:ext>
    </p:extLst>
  </p:cSld>
  <p:clrMapOvr>
    <a:masterClrMapping/>
  </p:clrMapOvr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08296253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30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E853EFB-23C4-4BAC-A84E-5FF605F7C13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 </a:t>
            </a:r>
            <a:r>
              <a:rPr lang="en-US" altLang="zh-CN" dirty="0" err="1"/>
              <a:t>least_squares</a:t>
            </a:r>
            <a:r>
              <a:rPr lang="zh-CN" altLang="zh-CN" dirty="0"/>
              <a:t>和</a:t>
            </a:r>
            <a:r>
              <a:rPr lang="en-US" altLang="zh-CN" dirty="0" err="1"/>
              <a:t>leastsq</a:t>
            </a:r>
            <a:r>
              <a:rPr lang="zh-CN" altLang="zh-CN" dirty="0"/>
              <a:t>函数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0931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13649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28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75664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926222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2263" name="Document" r:id="rId3" imgW="11106616" imgH="5555193" progId="Word.Document.12">
                  <p:embed/>
                </p:oleObj>
              </mc:Choice>
              <mc:Fallback>
                <p:oleObj name="Document" r:id="rId3" imgW="11106616" imgH="5555193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761805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78826B-5245-4EBE-A3F5-FBDF8972C4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844319"/>
            <a:ext cx="11236325" cy="5822488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程序文件名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ex7_16.py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scipy.optimize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least_squares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leastsq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np.random.seed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进行一致性比较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m=200; n=300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(-6, 6, m); y=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(-8, 8, n);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x2, y2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np.meshgrid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y)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x3=x2.flatten(); y3=y2.flatten()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np.vstack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([x3,y3])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lambda t,m1,m2,s: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(-((t[0]-m1)**2+(t[1]-m2)**2)/(2*s**2))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1, 4, 6)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无噪声函数值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zr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=z+0.2*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np.random.normal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(size=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z.shape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噪声数据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p1=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zr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)[0]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拟合参数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三个参数的拟合值分别为：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p1)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935246"/>
      </p:ext>
    </p:extLst>
  </p:cSld>
  <p:clrMapOvr>
    <a:masterClrMapping/>
  </p:clrMapOvr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78826B-5245-4EBE-A3F5-FBDF8972C4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844319"/>
            <a:ext cx="11236325" cy="5822488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*p1)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计算拟合函数的值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zn2=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np.reshape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x2.shape)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font',size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=16)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plt.axes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(projection='3d')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创建一个三维坐标轴对象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ax.plot_surface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(x2, y2, zn2,cmap='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gist_rainbow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p0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np.random.randn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(3)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拟合参数的初值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fun = lambda t, x, y: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np.exp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(-((x-t[0])**2 +(y-t[1])**2)/(2*t[2]**2))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err = lambda t, x, y, z: fun(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t,x,y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)- z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定义误差向量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least_squares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(err, p0,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args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=(x3,y3,zr))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print('p2:', p2)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p3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leastsq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(err, p0,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args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=(x3,y3,zr))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print('p3:', p3)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plt.savefig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("figure7_15.png", dpi=500);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01717671"/>
      </p:ext>
    </p:extLst>
  </p:cSld>
  <p:clrMapOvr>
    <a:masterClrMapping/>
  </p:clrMapOvr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9364520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123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5137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0373916"/>
              </p:ext>
            </p:extLst>
          </p:nvPr>
        </p:nvGraphicFramePr>
        <p:xfrm>
          <a:off x="726065" y="91070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215" name="Document" r:id="rId3" imgW="11106616" imgH="5555193" progId="Word.Document.12">
                  <p:embed/>
                </p:oleObj>
              </mc:Choice>
              <mc:Fallback>
                <p:oleObj name="Document" r:id="rId3" imgW="11106616" imgH="5555193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6065" y="91070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4953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718068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19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013126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378826B-5245-4EBE-A3F5-FBDF8972C4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844319"/>
            <a:ext cx="11236325" cy="5822488"/>
          </a:xfrm>
        </p:spPr>
        <p:txBody>
          <a:bodyPr/>
          <a:lstStyle/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ex7_17.py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scipy.optimize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([0.81,0.91,0.13,0.91,0.63,0.098,0.28,0.55,0.96,0.96,0.16,0.97,0.96])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y0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([0.17,0.12,0.16,0.0035,0.37,0.082,0.34,0.56,0.15,-0.046,0.17,-0.091,-0.071])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 = lambda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x,a,b,c,d,k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 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a+b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*x)*(x&lt;k)+(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c+d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*x)*(x&gt;=k)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LB=[-np.inf]*4;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LB.append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(min(x0))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UB=[np.inf]*4;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UB.append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(max(x0))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curve_fit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(y,x0,y0,bounds=(LB,UB))[0]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拟合参数为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:', p)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(min(x0), max(x0), 100)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family='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SimHei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  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用来正常显示中文标签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('axes',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unicode_minus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=False)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用来正常显示负号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(x0,y0,'*',label='data') 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画已知数据的散点图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(x,*p),label="fitted")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画拟合函数的图形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plt.legend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40588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339817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492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490958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79F2AE3-6E92-480B-AB62-5607DC337F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7.2.4  </a:t>
            </a:r>
            <a:r>
              <a:rPr lang="zh-CN" altLang="zh-CN" dirty="0"/>
              <a:t>拟合和统计等工具箱中的一些检验参数解释</a:t>
            </a:r>
            <a:endParaRPr lang="zh-CN" altLang="en-US" dirty="0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8AEFACA-3CBC-4CE4-83F4-EC6FC1B06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3255839"/>
              </p:ext>
            </p:extLst>
          </p:nvPr>
        </p:nvGraphicFramePr>
        <p:xfrm>
          <a:off x="541337" y="162336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349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E8AEFACA-3CBC-4CE4-83F4-EC6FC1B061F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62336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6379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80068776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6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EF924DE-3A53-40E7-85A2-1D5B3212A0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9020806" cy="625475"/>
          </a:xfrm>
        </p:spPr>
        <p:txBody>
          <a:bodyPr/>
          <a:lstStyle/>
          <a:p>
            <a:r>
              <a:rPr lang="en-US" altLang="zh-CN" dirty="0"/>
              <a:t>1. SSE</a:t>
            </a:r>
            <a:r>
              <a:rPr lang="zh-CN" altLang="zh-CN" dirty="0"/>
              <a:t>（</a:t>
            </a:r>
            <a:r>
              <a:rPr lang="en-US" altLang="zh-CN" dirty="0"/>
              <a:t>the Sum of Squares due to Error</a:t>
            </a:r>
            <a:r>
              <a:rPr lang="zh-CN" altLang="zh-CN" dirty="0"/>
              <a:t>，误差平方和）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64347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67688735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2740" name="Document" r:id="rId3" imgW="11106616" imgH="5492824" progId="Word.Document.12">
                  <p:embed/>
                </p:oleObj>
              </mc:Choice>
              <mc:Fallback>
                <p:oleObj name="Document" r:id="rId3" imgW="11106616" imgH="549282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EF924DE-3A53-40E7-85A2-1D5B3212A0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9020806" cy="625475"/>
          </a:xfrm>
        </p:spPr>
        <p:txBody>
          <a:bodyPr/>
          <a:lstStyle/>
          <a:p>
            <a:r>
              <a:rPr lang="en-US" altLang="zh-CN" dirty="0"/>
              <a:t>2. MSE</a:t>
            </a:r>
            <a:r>
              <a:rPr lang="zh-CN" altLang="zh-CN" dirty="0"/>
              <a:t>（</a:t>
            </a:r>
            <a:r>
              <a:rPr lang="en-US" altLang="zh-CN" dirty="0"/>
              <a:t>Mean Squared Error,</a:t>
            </a:r>
            <a:r>
              <a:rPr lang="zh-CN" altLang="zh-CN" dirty="0"/>
              <a:t>方差）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57920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5530075"/>
              </p:ext>
            </p:extLst>
          </p:nvPr>
        </p:nvGraphicFramePr>
        <p:xfrm>
          <a:off x="541338" y="1389063"/>
          <a:ext cx="11109325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3764" name="Document" r:id="rId3" imgW="11106616" imgH="5500755" progId="Word.Document.12">
                  <p:embed/>
                </p:oleObj>
              </mc:Choice>
              <mc:Fallback>
                <p:oleObj name="Document" r:id="rId3" imgW="11106616" imgH="5500755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8" y="1389063"/>
                        <a:ext cx="11109325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EF924DE-3A53-40E7-85A2-1D5B3212A0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9020806" cy="625475"/>
          </a:xfrm>
        </p:spPr>
        <p:txBody>
          <a:bodyPr/>
          <a:lstStyle/>
          <a:p>
            <a:r>
              <a:rPr lang="en-US" altLang="zh-CN" dirty="0"/>
              <a:t>3. RMSE</a:t>
            </a:r>
            <a:r>
              <a:rPr lang="zh-CN" altLang="zh-CN" dirty="0"/>
              <a:t>（</a:t>
            </a:r>
            <a:r>
              <a:rPr lang="en-US" altLang="zh-CN" dirty="0"/>
              <a:t>Root Mean Squared Error,</a:t>
            </a:r>
            <a:r>
              <a:rPr lang="zh-CN" altLang="zh-CN" dirty="0"/>
              <a:t>剩余标准差）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221553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96192000"/>
              </p:ext>
            </p:extLst>
          </p:nvPr>
        </p:nvGraphicFramePr>
        <p:xfrm>
          <a:off x="541338" y="1524000"/>
          <a:ext cx="11109325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4788" name="Document" r:id="rId3" imgW="11106616" imgH="5508686" progId="Word.Document.12">
                  <p:embed/>
                </p:oleObj>
              </mc:Choice>
              <mc:Fallback>
                <p:oleObj name="Document" r:id="rId3" imgW="11106616" imgH="5508686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8" y="1524000"/>
                        <a:ext cx="11109325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EF924DE-3A53-40E7-85A2-1D5B3212A0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9020806" cy="625475"/>
          </a:xfrm>
        </p:spPr>
        <p:txBody>
          <a:bodyPr/>
          <a:lstStyle/>
          <a:p>
            <a:r>
              <a:rPr lang="en-US" altLang="zh-CN" dirty="0"/>
              <a:t>4. </a:t>
            </a:r>
            <a:r>
              <a:rPr lang="en-US" altLang="zh-CN" i="1" dirty="0"/>
              <a:t>R</a:t>
            </a:r>
            <a:r>
              <a:rPr lang="en-US" altLang="zh-CN" baseline="30000" dirty="0"/>
              <a:t>2</a:t>
            </a:r>
            <a:r>
              <a:rPr lang="zh-CN" altLang="zh-CN" dirty="0"/>
              <a:t>（</a:t>
            </a:r>
            <a:r>
              <a:rPr lang="en-US" altLang="zh-CN" dirty="0"/>
              <a:t>coefficient of determination</a:t>
            </a:r>
            <a:r>
              <a:rPr lang="zh-CN" altLang="zh-CN" dirty="0"/>
              <a:t>，判断系数，拟合优度）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96473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61103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714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25578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8697344"/>
              </p:ext>
            </p:extLst>
          </p:nvPr>
        </p:nvGraphicFramePr>
        <p:xfrm>
          <a:off x="541337" y="1303337"/>
          <a:ext cx="11109325" cy="55546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5812" name="Document" r:id="rId3" imgW="11106616" imgH="5516618" progId="Word.Document.12">
                  <p:embed/>
                </p:oleObj>
              </mc:Choice>
              <mc:Fallback>
                <p:oleObj name="Document" r:id="rId3" imgW="11106616" imgH="5516618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03337"/>
                        <a:ext cx="11109325" cy="55546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EF924DE-3A53-40E7-85A2-1D5B3212A0A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9020806" cy="625475"/>
          </a:xfrm>
        </p:spPr>
        <p:txBody>
          <a:bodyPr/>
          <a:lstStyle/>
          <a:p>
            <a:r>
              <a:rPr lang="en-US" altLang="zh-CN" dirty="0"/>
              <a:t>5.</a:t>
            </a:r>
            <a:r>
              <a:rPr lang="zh-CN" altLang="zh-CN" dirty="0"/>
              <a:t>调整的判断系数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430719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7.3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727026" y="4550846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函数逼近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547655451"/>
      </p:ext>
    </p:extLst>
  </p:cSld>
  <p:clrMapOvr>
    <a:masterClrMapping/>
  </p:clrMapOvr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522614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3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768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7848190"/>
              </p:ext>
            </p:extLst>
          </p:nvPr>
        </p:nvGraphicFramePr>
        <p:xfrm>
          <a:off x="355600" y="747222"/>
          <a:ext cx="11480800" cy="680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0931" name="Document" r:id="rId3" imgW="11477244" imgH="6833583" progId="Word.Document.12">
                  <p:embed/>
                </p:oleObj>
              </mc:Choice>
              <mc:Fallback>
                <p:oleObj name="Document" r:id="rId3" imgW="11477244" imgH="6833583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5600" y="747222"/>
                        <a:ext cx="11480800" cy="680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26509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5F8B9FD-C082-4E40-A90E-052AEC379BF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 7); y0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([16, 18, 21, 17, 15, 12])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np.vander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np.linalg.inv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(A) @ y0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求插值多项式的系数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从高次幂到低次幂的系数为：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yh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 [1.5, 2.6])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计算函数值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预测值为：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(yh,4))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 y0, 'o')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画出已知数据点的散点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(1,  6,  100)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画插值曲线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509624577"/>
      </p:ext>
    </p:extLst>
  </p:cSld>
  <p:clrMapOvr>
    <a:masterClrMapping/>
  </p:clrMapOvr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819021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195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08649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928683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297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71374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45722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400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4396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4325242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502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67778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F46799B-7B97-4968-9C96-6760A157101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程序文件名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ex7_18.py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sympy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sp.var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('x')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base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sp.Matrix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([1, x**2, x**4])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列向量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y1 = base @ 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base.T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y2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sp.cos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(x) * base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列向量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r1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sp.integrate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(y1, (x, -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sp.pi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/2,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sp.pi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/2))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r2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sp.integrate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(y2, (x, -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sp.pi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/2,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sp.pi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/2))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r1.inv() @ r2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(4)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把符号数转换为小数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系数的符号解：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\n', a)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print('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系数的小数显示：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xs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583028939"/>
      </p:ext>
    </p:extLst>
  </p:cSld>
  <p:clrMapOvr>
    <a:masterClrMapping/>
  </p:clrMapOvr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7.4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788935" y="4617348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黄河小浪底调水调沙问题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257179229"/>
      </p:ext>
    </p:extLst>
  </p:cSld>
  <p:clrMapOvr>
    <a:masterClrMapping/>
  </p:clrMapOvr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1981278"/>
              </p:ext>
            </p:extLst>
          </p:nvPr>
        </p:nvGraphicFramePr>
        <p:xfrm>
          <a:off x="541337" y="993833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6051" name="Document" r:id="rId3" imgW="11106616" imgH="5952121" progId="Word.Document.12">
                  <p:embed/>
                </p:oleObj>
              </mc:Choice>
              <mc:Fallback>
                <p:oleObj name="Document" r:id="rId3" imgW="11106616" imgH="5952121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993833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99452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59074394"/>
              </p:ext>
            </p:extLst>
          </p:nvPr>
        </p:nvGraphicFramePr>
        <p:xfrm>
          <a:off x="715963" y="1054100"/>
          <a:ext cx="11161712" cy="6111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562" name="Document" r:id="rId3" imgW="11262783" imgH="6177804" progId="Word.Document.12">
                  <p:embed/>
                </p:oleObj>
              </mc:Choice>
              <mc:Fallback>
                <p:oleObj name="Document" r:id="rId3" imgW="11262783" imgH="617780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5963" y="1054100"/>
                        <a:ext cx="11161712" cy="6111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26917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7354488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707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59768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75086976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264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2DF71E9-B2A0-47DF-A423-53551C8C0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zh-CN" dirty="0"/>
              <a:t>问题（</a:t>
            </a:r>
            <a:r>
              <a:rPr lang="en-US" altLang="zh-CN" dirty="0"/>
              <a:t>1</a:t>
            </a:r>
            <a:r>
              <a:rPr lang="zh-CN" altLang="zh-CN" dirty="0"/>
              <a:t>）模型的建立与求解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841138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拉格朗日插值方法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0051923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9632" name="Document" r:id="rId3" imgW="11477244" imgH="5484892" progId="Word.Document.12">
                  <p:embed/>
                </p:oleObj>
              </mc:Choice>
              <mc:Fallback>
                <p:oleObj name="Document" r:id="rId3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0975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2916777"/>
              </p:ext>
            </p:extLst>
          </p:nvPr>
        </p:nvGraphicFramePr>
        <p:xfrm>
          <a:off x="711200" y="1049338"/>
          <a:ext cx="10990263" cy="5351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664" name="Document" r:id="rId3" imgW="11250189" imgH="5484892" progId="Word.Document.12">
                  <p:embed/>
                </p:oleObj>
              </mc:Choice>
              <mc:Fallback>
                <p:oleObj name="Document" r:id="rId3" imgW="11250189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0990263" cy="5351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11432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868332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809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6663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801129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12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68773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5835156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468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2DF71E9-B2A0-47DF-A423-53551C8C0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问题（</a:t>
            </a:r>
            <a:r>
              <a:rPr lang="en-US" altLang="zh-CN"/>
              <a:t>2</a:t>
            </a:r>
            <a:r>
              <a:rPr lang="zh-CN" altLang="zh-CN"/>
              <a:t>）</a:t>
            </a:r>
            <a:r>
              <a:rPr lang="zh-CN" altLang="zh-CN" dirty="0"/>
              <a:t>模型的建立与求解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1725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175889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0147" name="Document" r:id="rId3" imgW="11106616" imgH="5952121" progId="Word.Document.12">
                  <p:embed/>
                </p:oleObj>
              </mc:Choice>
              <mc:Fallback>
                <p:oleObj name="Document" r:id="rId3" imgW="11106616" imgH="5952121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237149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773759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117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969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96DD18C-5313-47F3-8215-796279D5B8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837" y="705643"/>
            <a:ext cx="11236325" cy="5446713"/>
          </a:xfrm>
        </p:spPr>
        <p:txBody>
          <a:bodyPr/>
          <a:lstStyle/>
          <a:p>
            <a:pPr algn="just"/>
            <a:r>
              <a:rPr lang="en-US" altLang="zh-CN" sz="2200" b="1" kern="100" dirty="0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程序文件名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ex7_19.py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interp1d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('data7_19.txt')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=a[::2,:].flatten()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提出水流量并按照顺序变成行向量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sha=a[1::2,:].flatten()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提出含沙量并按照顺序变成行向量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 = sha *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计算排沙量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 25); t = (12*i-4)*3600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t1=t[0]; t2=t[-1]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 = interp1d(t, y, 'cubic')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进行三次样条插值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(t1, t2, 10000)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取的插值节点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TL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(f(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求总含沙量的数值积分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总含沙量为：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TL)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	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0530727"/>
      </p:ext>
    </p:extLst>
  </p:cSld>
  <p:clrMapOvr>
    <a:masterClrMapping/>
  </p:clrMapOvr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96DD18C-5313-47F3-8215-796279D5B8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family='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SimHei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size=16)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[:11], y[:11],'*')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[11:], y[11:],'*')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rmse1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np.zeros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(2)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第一阶段剩余标准差初始化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rmse2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np.zeros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(2)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第二阶段剩余标准差初始化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range(1,3):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nh1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np.polyfit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[:11], y[:11],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拟合多项式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第一阶段，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次多项式系数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:', nh1)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yh1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(nh1,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求预测值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cha1 = sum((y[:11]-yh1)**2)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求误差平方和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rmse1[i-1]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(cha1/(10-i))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剩余标准差分别为：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rmse1)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range(1,3):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nh2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np.polyfit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[11:], y[11:],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拟合多项式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第二阶段，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次多项式系数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:', nh2)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yh2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(nh2,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求预测值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cha2 = sum((y[11:]-yh2)**2)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求误差平方和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rmse2[i-1]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(cha2/(12-i))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剩余标准差分别为：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rmse2)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</a:t>
            </a:r>
            <a:r>
              <a:rPr lang="en-US" altLang="zh-CN" sz="18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11171835"/>
      </p:ext>
    </p:extLst>
  </p:cSld>
  <p:clrMapOvr>
    <a:masterClrMapping/>
  </p:clrMapOvr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96DD18C-5313-47F3-8215-796279D5B8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77837" y="705643"/>
            <a:ext cx="11236325" cy="5446713"/>
          </a:xfrm>
        </p:spPr>
        <p:txBody>
          <a:bodyPr/>
          <a:lstStyle/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family='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SimHei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size=16)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[:11], y[:11],'*')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[11:], y[11:],'*')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 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rmse1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np.zeros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第一阶段剩余标准差初始化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rmse2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np.zeros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第二阶段剩余标准差初始化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range(1,3):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nh1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np.polyfit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[:11], y[:11],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拟合多项式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第一阶段，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次多项式系数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:', nh1)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yh1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(nh1,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[:11])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求预测值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cha1 = sum((y[:11]-yh1)**2)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求误差平方和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rmse1[i-1]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(cha1/(10-i))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剩余标准差分别为：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rmse1)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52388525"/>
      </p:ext>
    </p:extLst>
  </p:cSld>
  <p:clrMapOvr>
    <a:masterClrMapping/>
  </p:clrMapOvr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96DD18C-5313-47F3-8215-796279D5B85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range(1,3):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nh2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np.polyfit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[11:], y[11:],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拟合多项式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第二阶段，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次多项式系数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:', nh2)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yh2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(nh2,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liu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[11:])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求预测值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cha2 = sum((y[11:]-yh2)**2)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求误差平方和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rmse2[i-1]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(cha2/(12-i))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剩余标准差分别为：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rmse2)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9185653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2770500"/>
              </p:ext>
            </p:extLst>
          </p:nvPr>
        </p:nvGraphicFramePr>
        <p:xfrm>
          <a:off x="711200" y="1049338"/>
          <a:ext cx="11480800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5950" name="Document" r:id="rId3" imgW="11477244" imgH="5484892" progId="Word.Document.12">
                  <p:embed/>
                </p:oleObj>
              </mc:Choice>
              <mc:Fallback>
                <p:oleObj name="Document" r:id="rId3" imgW="11477244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480800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676688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738590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98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BE1A28A2-44D1-4171-8185-07715B9189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3393339"/>
              </p:ext>
            </p:extLst>
          </p:nvPr>
        </p:nvGraphicFramePr>
        <p:xfrm>
          <a:off x="709439" y="1827876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6986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9439" y="1827876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65917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F56080B-5D0A-4401-BA3E-4A202B5D548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ex7_2.py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 7); y0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([16, 18, 21, 17, 15, 12])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 y0)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求拉格朗日插值多项式的系数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从高次幂到低次幂的系数为：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(p,4))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yh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 [1.5, 2.6])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计算多项式的函数值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预测值为：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(yh,4))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0328300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EE08A58-E3C8-4B09-A914-AED3F6FBD522}"/>
              </a:ext>
            </a:extLst>
          </p:cNvPr>
          <p:cNvSpPr/>
          <p:nvPr/>
        </p:nvSpPr>
        <p:spPr>
          <a:xfrm>
            <a:off x="5697415" y="482322"/>
            <a:ext cx="6272684" cy="6039058"/>
          </a:xfrm>
          <a:prstGeom prst="rect">
            <a:avLst/>
          </a:prstGeom>
          <a:solidFill>
            <a:srgbClr val="1D8DFF">
              <a:alpha val="60000"/>
            </a:srgbClr>
          </a:solidFill>
          <a:ln>
            <a:noFill/>
          </a:ln>
          <a:effectLst>
            <a:outerShdw blurRad="381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86E508A-B811-4E51-997F-FAB687B3108E}"/>
              </a:ext>
            </a:extLst>
          </p:cNvPr>
          <p:cNvCxnSpPr>
            <a:cxnSpLocks/>
          </p:cNvCxnSpPr>
          <p:nvPr/>
        </p:nvCxnSpPr>
        <p:spPr>
          <a:xfrm>
            <a:off x="6923315" y="1507252"/>
            <a:ext cx="414143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236C35E4-E8F5-4EDA-8DA3-FE58B3B34613}"/>
              </a:ext>
            </a:extLst>
          </p:cNvPr>
          <p:cNvSpPr txBox="1"/>
          <p:nvPr/>
        </p:nvSpPr>
        <p:spPr>
          <a:xfrm>
            <a:off x="6388860" y="559892"/>
            <a:ext cx="4889793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目录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DAB999-60B9-4DD1-A96C-21CEA8EE61DE}"/>
              </a:ext>
            </a:extLst>
          </p:cNvPr>
          <p:cNvSpPr txBox="1"/>
          <p:nvPr/>
        </p:nvSpPr>
        <p:spPr>
          <a:xfrm>
            <a:off x="6199439" y="2639090"/>
            <a:ext cx="5565213" cy="73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7.2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拟合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22206C7-6925-4150-9A27-00DA1484E75D}"/>
              </a:ext>
            </a:extLst>
          </p:cNvPr>
          <p:cNvSpPr txBox="1"/>
          <p:nvPr/>
        </p:nvSpPr>
        <p:spPr>
          <a:xfrm>
            <a:off x="6199439" y="1862388"/>
            <a:ext cx="6926899" cy="734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7.1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插值方法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C49D2E8-12F4-42F4-829A-0254A21D3A9D}"/>
              </a:ext>
            </a:extLst>
          </p:cNvPr>
          <p:cNvSpPr txBox="1"/>
          <p:nvPr/>
        </p:nvSpPr>
        <p:spPr>
          <a:xfrm>
            <a:off x="6211425" y="3342717"/>
            <a:ext cx="5565213" cy="7340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7.3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函数逼近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34E314E6-FA33-4775-9069-9CF224979C15}"/>
              </a:ext>
            </a:extLst>
          </p:cNvPr>
          <p:cNvSpPr txBox="1"/>
          <p:nvPr/>
        </p:nvSpPr>
        <p:spPr>
          <a:xfrm>
            <a:off x="6217895" y="4040481"/>
            <a:ext cx="5565213" cy="1435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7.4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黄河小浪底调水调沙问题</a:t>
            </a:r>
          </a:p>
        </p:txBody>
      </p:sp>
    </p:spTree>
    <p:extLst>
      <p:ext uri="{BB962C8B-B14F-4D97-AF65-F5344CB8AC3E}">
        <p14:creationId xmlns:p14="http://schemas.microsoft.com/office/powerpoint/2010/main" val="2834613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100"/>
                            </p:stCondLst>
                            <p:childTnLst>
                              <p:par>
                                <p:cTn id="24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7" grpId="0"/>
      <p:bldP spid="8" grpId="0"/>
      <p:bldP spid="12" grpId="0"/>
      <p:bldP spid="9" grpId="0"/>
      <p:bldP spid="10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zh-CN" dirty="0"/>
              <a:t>牛顿（</a:t>
            </a:r>
            <a:r>
              <a:rPr lang="en-US" altLang="zh-CN" dirty="0"/>
              <a:t>Newton</a:t>
            </a:r>
            <a:r>
              <a:rPr lang="zh-CN" altLang="zh-CN" dirty="0"/>
              <a:t>）插值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85676591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1680" name="Document" r:id="rId3" imgW="11477244" imgH="5484892" progId="Word.Document.12">
                  <p:embed/>
                </p:oleObj>
              </mc:Choice>
              <mc:Fallback>
                <p:oleObj name="Document" r:id="rId3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04579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342107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799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6376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829560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0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781433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78905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065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63672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48048480"/>
              </p:ext>
            </p:extLst>
          </p:nvPr>
        </p:nvGraphicFramePr>
        <p:xfrm>
          <a:off x="378691" y="949586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270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8691" y="949586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0099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828070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02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18562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071582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04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241680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5.</a:t>
            </a:r>
            <a:r>
              <a:rPr lang="zh-CN" altLang="zh-CN" dirty="0"/>
              <a:t> 分段线性插值</a:t>
            </a:r>
          </a:p>
          <a:p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1547528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739" name="Document" r:id="rId3" imgW="11477244" imgH="5484892" progId="Word.Document.12">
                  <p:embed/>
                </p:oleObj>
              </mc:Choice>
              <mc:Fallback>
                <p:oleObj name="Document" r:id="rId3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43588D2B-EC2B-4AEE-8DAA-F4BBD02A2D1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4827559"/>
              </p:ext>
            </p:extLst>
          </p:nvPr>
        </p:nvGraphicFramePr>
        <p:xfrm>
          <a:off x="473969" y="3801601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740" name="Document" r:id="rId5" imgW="11477244" imgH="5492824" progId="Word.Document.12">
                  <p:embed/>
                </p:oleObj>
              </mc:Choice>
              <mc:Fallback>
                <p:oleObj name="Document" r:id="rId5" imgW="11477244" imgH="549282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73969" y="3801601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78809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2518445"/>
              </p:ext>
            </p:extLst>
          </p:nvPr>
        </p:nvGraphicFramePr>
        <p:xfrm>
          <a:off x="711200" y="1049338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06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796834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3672014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093" name="Document" r:id="rId3" imgW="11106616" imgH="5952121" progId="Word.Document.12">
                  <p:embed/>
                </p:oleObj>
              </mc:Choice>
              <mc:Fallback>
                <p:oleObj name="Document" r:id="rId3" imgW="11106616" imgH="595212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790103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7.1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4208090" y="4645628"/>
            <a:ext cx="389963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"/>
              </a:rPr>
              <a:t>插值方法</a:t>
            </a:r>
          </a:p>
        </p:txBody>
      </p:sp>
    </p:spTree>
    <p:extLst>
      <p:ext uri="{BB962C8B-B14F-4D97-AF65-F5344CB8AC3E}">
        <p14:creationId xmlns:p14="http://schemas.microsoft.com/office/powerpoint/2010/main" val="230496741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844202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311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52104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719327C-C4D0-47A9-AB19-D4F85423D3B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705643"/>
            <a:ext cx="11236325" cy="6152357"/>
          </a:xfrm>
        </p:spPr>
        <p:txBody>
          <a:bodyPr/>
          <a:lstStyle/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ex7_3.py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yx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lambda x: 1/(1+x**2)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def fun(n):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x =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(-5, 5, n+1)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 =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yx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(x))  # n</a:t>
            </a:r>
            <a:r>
              <a:rPr lang="zh-CN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次插值多项式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return p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(-5, 5, 100)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('text',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usetex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=True)    #</a:t>
            </a:r>
            <a:r>
              <a:rPr lang="zh-CN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使用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LaTeX</a:t>
            </a:r>
            <a:r>
              <a:rPr lang="zh-CN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字体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size=15); N = [6, 8, 10]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 = ['--*b', '-.', '-p']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k in range(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(N)):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p = fun(N[k]);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(p,x0),s[k])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 </a:t>
            </a:r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yx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(x0));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plt.legend</a:t>
            </a:r>
            <a:r>
              <a:rPr lang="en-US" altLang="zh-CN" sz="1800" b="1" kern="100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(['$n=6$', '$n=8$', '$n=10$', '$1/(1+x^2)$’])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       </a:t>
            </a:r>
            <a:r>
              <a:rPr lang="en-US" altLang="zh-CN" sz="1800" b="1" dirty="0" err="1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1800" b="1" dirty="0">
                <a:solidFill>
                  <a:srgbClr val="333333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697720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025111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475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938650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936418"/>
              </p:ext>
            </p:extLst>
          </p:nvPr>
        </p:nvGraphicFramePr>
        <p:xfrm>
          <a:off x="761076" y="833582"/>
          <a:ext cx="11107738" cy="6045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4141" name="Document" r:id="rId3" imgW="11106616" imgH="6062079" progId="Word.Document.12">
                  <p:embed/>
                </p:oleObj>
              </mc:Choice>
              <mc:Fallback>
                <p:oleObj name="Document" r:id="rId3" imgW="11106616" imgH="606207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61076" y="833582"/>
                        <a:ext cx="11107738" cy="6045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18793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6067026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516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43403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478826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618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69543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6.</a:t>
            </a:r>
            <a:r>
              <a:rPr lang="zh-CN" altLang="zh-CN" dirty="0"/>
              <a:t> </a:t>
            </a:r>
            <a:r>
              <a:rPr lang="zh-CN" altLang="en-US" dirty="0"/>
              <a:t>三次样条插值</a:t>
            </a:r>
            <a:endParaRPr lang="zh-CN" altLang="zh-CN" dirty="0"/>
          </a:p>
          <a:p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623710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776" name="Document" r:id="rId3" imgW="11477244" imgH="5484892" progId="Word.Document.12">
                  <p:embed/>
                </p:oleObj>
              </mc:Choice>
              <mc:Fallback>
                <p:oleObj name="Document" r:id="rId3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0684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6357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1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998331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8443434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3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2227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6560248"/>
              </p:ext>
            </p:extLst>
          </p:nvPr>
        </p:nvGraphicFramePr>
        <p:xfrm>
          <a:off x="727825" y="783331"/>
          <a:ext cx="11107738" cy="5724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261" name="Document" r:id="rId3" imgW="11106616" imgH="5740498" progId="Word.Document.12">
                  <p:embed/>
                </p:oleObj>
              </mc:Choice>
              <mc:Fallback>
                <p:oleObj name="Document" r:id="rId3" imgW="11106616" imgH="5740498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7825" y="783331"/>
                        <a:ext cx="11107738" cy="5724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35740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979382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1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49369F6A-3B52-47F3-AC48-2D76C3580E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2477548"/>
              </p:ext>
            </p:extLst>
          </p:nvPr>
        </p:nvGraphicFramePr>
        <p:xfrm>
          <a:off x="709439" y="3611923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215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9439" y="3611923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486547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4508499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8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5257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907498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30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75134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1208859"/>
              </p:ext>
            </p:extLst>
          </p:nvPr>
        </p:nvGraphicFramePr>
        <p:xfrm>
          <a:off x="312189" y="998538"/>
          <a:ext cx="11107738" cy="5859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333" name="Document" r:id="rId3" imgW="11106616" imgH="5879297" progId="Word.Document.12">
                  <p:embed/>
                </p:oleObj>
              </mc:Choice>
              <mc:Fallback>
                <p:oleObj name="Document" r:id="rId3" imgW="11106616" imgH="5879297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12189" y="998538"/>
                        <a:ext cx="11107738" cy="5859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59083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2258983"/>
              </p:ext>
            </p:extLst>
          </p:nvPr>
        </p:nvGraphicFramePr>
        <p:xfrm>
          <a:off x="775941" y="977207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80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5941" y="977207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0370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7.1.2  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二</a:t>
            </a:r>
            <a:r>
              <a:rPr lang="zh-CN" altLang="zh-CN" dirty="0"/>
              <a:t>维插值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9558719"/>
              </p:ext>
            </p:extLst>
          </p:nvPr>
        </p:nvGraphicFramePr>
        <p:xfrm>
          <a:off x="370593" y="1623365"/>
          <a:ext cx="11158538" cy="5046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226" name="Document" r:id="rId3" imgW="11157352" imgH="5055878" progId="Word.Document.12">
                  <p:embed/>
                </p:oleObj>
              </mc:Choice>
              <mc:Fallback>
                <p:oleObj name="Document" r:id="rId3" imgW="11157352" imgH="5055878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70593" y="1623365"/>
                        <a:ext cx="11158538" cy="5046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43017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973076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35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465159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zh-CN" dirty="0"/>
              <a:t> </a:t>
            </a:r>
            <a:r>
              <a:rPr lang="zh-CN" altLang="en-US" dirty="0"/>
              <a:t>网格节点插值法</a:t>
            </a:r>
            <a:endParaRPr lang="zh-CN" altLang="zh-CN" dirty="0"/>
          </a:p>
          <a:p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5152575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824" name="Document" r:id="rId3" imgW="11477244" imgH="5484892" progId="Word.Document.12">
                  <p:embed/>
                </p:oleObj>
              </mc:Choice>
              <mc:Fallback>
                <p:oleObj name="Document" r:id="rId3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76160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526580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84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445513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84791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37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835030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6263864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40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8511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498547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782" name="Document" r:id="rId3" imgW="11106616" imgH="5492824" progId="Word.Document.12">
                  <p:embed/>
                </p:oleObj>
              </mc:Choice>
              <mc:Fallback>
                <p:oleObj name="Document" r:id="rId3" imgW="11106616" imgH="549282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94751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516767"/>
              </p:ext>
            </p:extLst>
          </p:nvPr>
        </p:nvGraphicFramePr>
        <p:xfrm>
          <a:off x="926494" y="749069"/>
          <a:ext cx="11109325" cy="63325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426" name="Document" r:id="rId3" imgW="11106616" imgH="6359144" progId="Word.Document.12">
                  <p:embed/>
                </p:oleObj>
              </mc:Choice>
              <mc:Fallback>
                <p:oleObj name="Document" r:id="rId3" imgW="11106616" imgH="635914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926494" y="749069"/>
                        <a:ext cx="11109325" cy="63325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427835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82179705"/>
              </p:ext>
            </p:extLst>
          </p:nvPr>
        </p:nvGraphicFramePr>
        <p:xfrm>
          <a:off x="541337" y="692641"/>
          <a:ext cx="11109325" cy="5908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50" name="Document" r:id="rId3" imgW="11106616" imgH="5920035" progId="Word.Document.12">
                  <p:embed/>
                </p:oleObj>
              </mc:Choice>
              <mc:Fallback>
                <p:oleObj name="Document" r:id="rId3" imgW="11106616" imgH="5920035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692641"/>
                        <a:ext cx="11109325" cy="5908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58949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998715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47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42451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553448"/>
              </p:ext>
            </p:extLst>
          </p:nvPr>
        </p:nvGraphicFramePr>
        <p:xfrm>
          <a:off x="542131" y="750080"/>
          <a:ext cx="11107738" cy="577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498" name="Document" r:id="rId3" imgW="11106616" imgH="5794936" progId="Word.Document.12">
                  <p:embed/>
                </p:oleObj>
              </mc:Choice>
              <mc:Fallback>
                <p:oleObj name="Document" r:id="rId3" imgW="11106616" imgH="579493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2131" y="750080"/>
                        <a:ext cx="11107738" cy="577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4070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6402528"/>
              </p:ext>
            </p:extLst>
          </p:nvPr>
        </p:nvGraphicFramePr>
        <p:xfrm>
          <a:off x="724217" y="1010458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522" name="Document" r:id="rId3" imgW="11106616" imgH="5487416" progId="Word.Document.12">
                  <p:embed/>
                </p:oleObj>
              </mc:Choice>
              <mc:Fallback>
                <p:oleObj name="Document" r:id="rId3" imgW="11106616" imgH="548741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4217" y="1010458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8061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612358"/>
              </p:ext>
            </p:extLst>
          </p:nvPr>
        </p:nvGraphicFramePr>
        <p:xfrm>
          <a:off x="711200" y="1049338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154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45972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8314226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257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2723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5997515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359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2577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7.1.3  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用</a:t>
            </a:r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Python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求解插值问题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4613497"/>
              </p:ext>
            </p:extLst>
          </p:nvPr>
        </p:nvGraphicFramePr>
        <p:xfrm>
          <a:off x="515937" y="1524000"/>
          <a:ext cx="11160125" cy="5334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74" name="Document" r:id="rId3" imgW="11157352" imgH="4761697" progId="Word.Document.12">
                  <p:embed/>
                </p:oleObj>
              </mc:Choice>
              <mc:Fallback>
                <p:oleObj name="Document" r:id="rId3" imgW="11157352" imgH="4761697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5937" y="1524000"/>
                        <a:ext cx="11160125" cy="5334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30324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一维插值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82415710"/>
              </p:ext>
            </p:extLst>
          </p:nvPr>
        </p:nvGraphicFramePr>
        <p:xfrm>
          <a:off x="355600" y="1537711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4618" name="Document" r:id="rId3" imgW="11477244" imgH="5484892" progId="Word.Document.12">
                  <p:embed/>
                </p:oleObj>
              </mc:Choice>
              <mc:Fallback>
                <p:oleObj name="Document" r:id="rId3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55600" y="1537711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94844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7.1.1 </a:t>
            </a:r>
            <a:r>
              <a:rPr lang="zh-CN" altLang="zh-CN" dirty="0"/>
              <a:t>一维插值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1EBEDA9-8E5B-47B6-A06F-6B89F473247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35037" y="1543689"/>
            <a:ext cx="5945188" cy="625475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基本概念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22900955"/>
              </p:ext>
            </p:extLst>
          </p:nvPr>
        </p:nvGraphicFramePr>
        <p:xfrm>
          <a:off x="346868" y="2066925"/>
          <a:ext cx="11498263" cy="47910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7123" name="Document" r:id="rId3" imgW="11499554" imgH="4811809" progId="Word.Document.12">
                  <p:embed/>
                </p:oleObj>
              </mc:Choice>
              <mc:Fallback>
                <p:oleObj name="Document" r:id="rId3" imgW="11499554" imgH="4811809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6FC1B691-E2F4-47FB-8CC0-D28969B8538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46868" y="2066925"/>
                        <a:ext cx="11498263" cy="47910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07814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820479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5642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454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9D1C32-CA30-4D95-AE02-7B38F49FB1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711835" algn="l"/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解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编写以下程序：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ex7_4.py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interp1d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('data7_4.txt')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a[0]; y0 = a[1]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(0,15,151)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yx1 = interp1d(x0, y0)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分段线性插值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y1 = yx1(x)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计算插值点的函数值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lagrange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 y0)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Lagange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插值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np.polyval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(p2, x)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yx3 = interp1d(x0, y0, 'cubic')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y3 = yx3(x)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dx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np.diff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np.diff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(y3)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4366293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9D1C32-CA30-4D95-AE02-7B38F49FB15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dyx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/ dx; dyx0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dyx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[0]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x[130:];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y3[130:]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min(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 for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v in enumerate(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if v==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print('x=0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处斜率的数值解为：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dyx0)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print('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family='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SimHei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   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用来正常显示中文标签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('axes',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unicode_minus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=False)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用来正常显示负号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plt.subplots_adjust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0.5)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调整子图水平间距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(131);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y1)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plt.title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分段线性插值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(132);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y2)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plt.title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拉格朗日插值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(133);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(x,y3)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plt.title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三次样条插值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711835" algn="l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644584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7222490"/>
              </p:ext>
            </p:extLst>
          </p:nvPr>
        </p:nvGraphicFramePr>
        <p:xfrm>
          <a:off x="711200" y="1049338"/>
          <a:ext cx="11107738" cy="553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6666" name="Document" r:id="rId3" imgW="11106616" imgH="5555193" progId="Word.Document.12">
                  <p:embed/>
                </p:oleObj>
              </mc:Choice>
              <mc:Fallback>
                <p:oleObj name="Document" r:id="rId3" imgW="11106616" imgH="555519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53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185472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0741054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69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89830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6963797"/>
              </p:ext>
            </p:extLst>
          </p:nvPr>
        </p:nvGraphicFramePr>
        <p:xfrm>
          <a:off x="779463" y="1066800"/>
          <a:ext cx="11260137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714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9463" y="1066800"/>
                        <a:ext cx="11260137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9966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3B3956F-28DD-4E44-9F62-8D900A68F15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ex7_5.py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UnivariateSpline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interp1d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t0=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(0.15, 0.18, 4)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v0=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([3.5, 1.5, 2.5, 2.8])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sp1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UnivariateSpline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(t0, v0)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求三次样条函数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print(sp1.get_coeffs())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种方法的积分值：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",sp1.integral(0.15,0.18))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求样条函数的积分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sp2=interp1d(t0,v0,'cubic')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第二种方法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(0.15,0.18,200);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=sp2(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76225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I2=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vn,tn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print("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第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2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种方法的积分值：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I2)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85117505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0177233"/>
              </p:ext>
            </p:extLst>
          </p:nvPr>
        </p:nvGraphicFramePr>
        <p:xfrm>
          <a:off x="659563" y="1027084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973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59563" y="1027084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79872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554027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76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302315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31730950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786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631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3585333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5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827FA935-A121-4554-B39D-181BDD6A0C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1318400"/>
              </p:ext>
            </p:extLst>
          </p:nvPr>
        </p:nvGraphicFramePr>
        <p:xfrm>
          <a:off x="711200" y="3436938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58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11200" y="3436938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2257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2458044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81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96501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7313366"/>
              </p:ext>
            </p:extLst>
          </p:nvPr>
        </p:nvGraphicFramePr>
        <p:xfrm>
          <a:off x="711200" y="1049338"/>
          <a:ext cx="11107738" cy="5775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3834" name="Document" r:id="rId3" imgW="11106616" imgH="5797099" progId="Word.Document.12">
                  <p:embed/>
                </p:oleObj>
              </mc:Choice>
              <mc:Fallback>
                <p:oleObj name="Document" r:id="rId3" imgW="11106616" imgH="579709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775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8296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9749153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85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24170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2301320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88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39984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C9ABCD3-9FF3-413B-B5D7-1E62EFE92E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ex7_6_1.py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UnivariateSpline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('data7_6.txt')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x0=a[::3].flatten()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提出点的横坐标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y1=a[1::3].flatten()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提出下边界的纵坐标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y2=a[2::3].flatten()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提出上边界的纵坐标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(x0,y1,'*-');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(x0,y2,'.-')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f1=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UnivariateSpline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(x0,y1)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计算三次样条函数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f2=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UnivariateSpline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(x0,y2) 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d1=f1.derivative(1) 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求样条函数的导数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d2=f2.derivative(1)   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(x0[0],x0[-1],1000)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d10=d1(x); d20=d2(x)  #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计算导数的具体值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13878666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C9ABCD3-9FF3-413B-B5D7-1E62EFE92E7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(1+d10**2)+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(1+d20**2),x)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L=L/18*40; print('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周长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L=',round(L,4))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S=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(f2(x)-f1(x),x)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S=S/18**2*1600; print('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面积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S=',round(S,4))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delta=(S-41288)/41288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相对误差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delta=',round(delta,4)); </a:t>
            </a:r>
            <a:r>
              <a:rPr lang="en-US" altLang="zh-CN" sz="1800" b="1" kern="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1800" b="1" kern="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108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9972952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690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923319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占位符 3">
            <a:extLst>
              <a:ext uri="{FF2B5EF4-FFF2-40B4-BE49-F238E27FC236}">
                <a16:creationId xmlns:a16="http://schemas.microsoft.com/office/drawing/2014/main" id="{E5B20AB0-CA0E-4BF3-9F16-1AFE47435D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51539" y="894195"/>
            <a:ext cx="11236325" cy="5446713"/>
          </a:xfrm>
        </p:spPr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ex7_6_2.py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('data7_6.txt')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x0=a[::3].flatten()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提出点的横坐标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y1=a[1::3].flatten()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提出下边界的纵坐标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y2=a[2::3].flatten()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提出上边界的纵坐标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(1+np.gradient(y1,x0)**2)+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  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(1+np.gradient(y2,x0)**2),x0)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L=L/18*40; 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周长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L=',round(L,4))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np.trapz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(y2-y1,x0); S=S/18**2*1600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面积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S=',round(S,4)); delta=(S-41288)/41288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相对误差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delta=',round(delta,4))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048864672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二维网格节点插值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81118688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872" name="Document" r:id="rId3" imgW="11477244" imgH="5484892" progId="Word.Document.12">
                  <p:embed/>
                </p:oleObj>
              </mc:Choice>
              <mc:Fallback>
                <p:oleObj name="Document" r:id="rId3" imgW="11477244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30922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5905482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30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80662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利用待定系数法确定插值多项式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9051692"/>
              </p:ext>
            </p:extLst>
          </p:nvPr>
        </p:nvGraphicFramePr>
        <p:xfrm>
          <a:off x="439738" y="1338263"/>
          <a:ext cx="114808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584" name="Document" r:id="rId3" imgW="11477244" imgH="5484892" progId="Word.Document.12">
                  <p:embed/>
                </p:oleObj>
              </mc:Choice>
              <mc:Fallback>
                <p:oleObj name="Document" r:id="rId3" imgW="11477244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4808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94195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246045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95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01467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5238257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89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44669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5490146"/>
              </p:ext>
            </p:extLst>
          </p:nvPr>
        </p:nvGraphicFramePr>
        <p:xfrm>
          <a:off x="661323" y="733454"/>
          <a:ext cx="11107738" cy="5892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50" name="Document" r:id="rId3" imgW="11106616" imgH="5906336" progId="Word.Document.12">
                  <p:embed/>
                </p:oleObj>
              </mc:Choice>
              <mc:Fallback>
                <p:oleObj name="Document" r:id="rId3" imgW="11106616" imgH="5906336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61323" y="733454"/>
                        <a:ext cx="11107738" cy="5892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2453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97095D-6C67-403A-9BE4-B24D09A0C4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ex7_7.py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numpy.linalg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norm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interp2d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("data7_7.txt")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加载高程数据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(0,1500,100)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(1200,-100,-100)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f=interp2d(x, y, z)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双线性插值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(0,1400,141)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(0,1200,121)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=f(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计算插值点的函数值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n=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s=0; 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6375698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97095D-6C67-403A-9BE4-B24D09A0C4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288" y="860945"/>
            <a:ext cx="11236325" cy="5446713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(m-1):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for j in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(n-1):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p1=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j,i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]])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p2=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[i+1],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[j,i+1]])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p3=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[i+1],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[j+1],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[j+1,i+1]])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p4=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[j+1],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[j+1,i]])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p12=norm(p1-p2); p23=norm(p3-p2); p13=norm(p3-p1)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p14=norm(p4-p1); p34=norm(p4-p3);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L1=(p12+p23+p13)/2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s1=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(L1*(L1-p12)*(L1-p23)*(L1-p13))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L2=(p13+p14+p34)/2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s2=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(L2*(L2-p13)*(L2-p14)*(L2-p34))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s=s+s1+s2;   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76445692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97095D-6C67-403A-9BE4-B24D09A0C49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288" y="860945"/>
            <a:ext cx="11236325" cy="5446713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print("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区域的面积为：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", s)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font',size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=16);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('text',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usetex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contr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plt.contour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xn,yn,zn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plt.clabel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contr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('$x$')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plt.ylabel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y$',rotation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=0)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(122,projection='3d'); 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np.meshgrid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xn,yn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ax.plot_surface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Y,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cmap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viridis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ax.set_xlabel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('$x$');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ax.set_ylabel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('$y$’)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      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ax.set_zlabel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('$z$');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079679777"/>
      </p:ext>
    </p:extLst>
  </p:cSld>
  <p:clrMapOvr>
    <a:masterClrMapping/>
  </p:clrMapOvr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3019797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992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70784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24331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7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45806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72C2215-C850-40A6-BB80-DCB344C9042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84790" y="877570"/>
            <a:ext cx="11236325" cy="5446713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ex7_8.py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interp2d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z0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("data7_8.txt")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加载高程数据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x0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(100,500,5)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y0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(100,400,4)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 = interp2d(x0, y0, z0,'cubic')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双三次样条插值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(100,500,41)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(100,400,31)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f(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计算插值点的函数值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zn.max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求矩阵元素的最大值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ix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np.where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zm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print('x=',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[ix]); print('y=',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])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        print('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最大高程为：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round(zm,4))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913737643"/>
      </p:ext>
    </p:extLst>
  </p:cSld>
  <p:clrMapOvr>
    <a:masterClrMapping/>
  </p:clrMapOvr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256AE15-87C1-4752-837D-CCA2B85D2A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zh-CN" dirty="0"/>
              <a:t>二维</a:t>
            </a:r>
            <a:r>
              <a:rPr lang="zh-CN" altLang="en-US" dirty="0"/>
              <a:t>散乱点</a:t>
            </a:r>
            <a:r>
              <a:rPr lang="zh-CN" altLang="zh-CN" dirty="0"/>
              <a:t>插值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FD2B87BF-79D3-4B2E-820A-DBDC15652F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6756227"/>
              </p:ext>
            </p:extLst>
          </p:nvPr>
        </p:nvGraphicFramePr>
        <p:xfrm>
          <a:off x="439738" y="1338263"/>
          <a:ext cx="11633200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16" name="Document" r:id="rId3" imgW="11633412" imgH="5484892" progId="Word.Document.12">
                  <p:embed/>
                </p:oleObj>
              </mc:Choice>
              <mc:Fallback>
                <p:oleObj name="Document" r:id="rId3" imgW="11633412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FD2B87BF-79D3-4B2E-820A-DBDC15652FC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9738" y="1338263"/>
                        <a:ext cx="11633200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6973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928763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980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20036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C4BA51-AFB2-4962-96F4-8076D5F5B5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4914" y="993948"/>
            <a:ext cx="11236325" cy="5446713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程序文件名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ex7_9.py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scipy.interpolate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griddata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('data7_9.txt'); x=a[0]; y=a[1]; z=-a[2]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np.vstack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x,y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]).T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x.min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x.max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(), 100)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插值点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坐标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np.linspace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y.min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y.max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(), 200)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插值点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坐标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np.meshgrid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xn,yn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     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构造网格节点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zn1=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griddata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z, 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), method='cubic')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三次样条插值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zn2=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griddata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z, 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yng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), method='nearest')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最近邻插值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zn1[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np.isnan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(zn1)]=zn2[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np.isnan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(zn1)]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把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nan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值替换掉</a:t>
            </a:r>
            <a:endParaRPr lang="zh-CN" altLang="zh-CN" sz="22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9481855"/>
      </p:ext>
    </p:extLst>
  </p:cSld>
  <p:clrMapOvr>
    <a:masterClrMapping/>
  </p:clrMapOvr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AC4BA51-AFB2-4962-96F4-8076D5F5B50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4914" y="993948"/>
            <a:ext cx="11236325" cy="5446713"/>
          </a:xfrm>
        </p:spPr>
        <p:txBody>
          <a:bodyPr/>
          <a:lstStyle/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font',size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=16);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('text',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usetex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plt.subplots_adjust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wspace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=0.5)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(121,projection='3d'); 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ax.plot_surface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xng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yng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zn1,cmap='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viridis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ax.set_xlabel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('$x$');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ax.set_ylabel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('$y$');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ax.set_zlabel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('$z$')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indent="711835" algn="just">
              <a:lnSpc>
                <a:spcPct val="120000"/>
              </a:lnSpc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(122); c=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plt.contour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(xn,yn,zn1);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plt.clabel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      </a:t>
            </a:r>
            <a:r>
              <a:rPr lang="en-US" altLang="zh-CN" sz="24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plt.savefig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('figure7_9.png',dpi=500); </a:t>
            </a:r>
            <a:r>
              <a:rPr lang="en-US" altLang="zh-CN" sz="24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894913202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24149318"/>
              </p:ext>
            </p:extLst>
          </p:nvPr>
        </p:nvGraphicFramePr>
        <p:xfrm>
          <a:off x="775941" y="993833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1002" name="Document" r:id="rId3" imgW="11106616" imgH="5654335" progId="Word.Document.12">
                  <p:embed/>
                </p:oleObj>
              </mc:Choice>
              <mc:Fallback>
                <p:oleObj name="Document" r:id="rId3" imgW="11106616" imgH="5654335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75941" y="993833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270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7.2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788935" y="4617348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拟合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951445011"/>
      </p:ext>
    </p:extLst>
  </p:cSld>
  <p:clrMapOvr>
    <a:masterClrMapping/>
  </p:clrMapOvr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79F2AE3-6E92-480B-AB62-5607DC337F5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dirty="0"/>
              <a:t>7.2.1  </a:t>
            </a:r>
            <a:r>
              <a:rPr lang="zh-CN" altLang="zh-CN" dirty="0"/>
              <a:t>最小二乘拟合</a:t>
            </a:r>
            <a:endParaRPr lang="zh-CN" altLang="en-US" dirty="0"/>
          </a:p>
        </p:txBody>
      </p:sp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E8AEFACA-3CBC-4CE4-83F4-EC6FC1B061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5748790"/>
              </p:ext>
            </p:extLst>
          </p:nvPr>
        </p:nvGraphicFramePr>
        <p:xfrm>
          <a:off x="541338" y="1625600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34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8" y="1625600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61674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032157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32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92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5605222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171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69493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2B94A81-98D3-43CE-A089-2208FFEE4B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42551289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7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92B94A81-98D3-43CE-A089-2208FFEE4B0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77937B9-D559-4BFF-AFCD-B3EEADEE2EEA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 </a:t>
            </a:r>
            <a:r>
              <a:rPr lang="zh-CN" altLang="en-US" dirty="0"/>
              <a:t>线性最小二乘法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315496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1689435"/>
              </p:ext>
            </p:extLst>
          </p:nvPr>
        </p:nvGraphicFramePr>
        <p:xfrm>
          <a:off x="711200" y="1049338"/>
          <a:ext cx="11107738" cy="56054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695" name="Document" r:id="rId3" imgW="11106616" imgH="5629459" progId="Word.Document.12">
                  <p:embed/>
                </p:oleObj>
              </mc:Choice>
              <mc:Fallback>
                <p:oleObj name="Document" r:id="rId3" imgW="11106616" imgH="5629459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6054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3290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对象 2">
            <a:extLst>
              <a:ext uri="{FF2B5EF4-FFF2-40B4-BE49-F238E27FC236}">
                <a16:creationId xmlns:a16="http://schemas.microsoft.com/office/drawing/2014/main" id="{0115E8BF-2E6E-451E-9FA0-43E4B76098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2110246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67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3" name="对象 2">
                        <a:extLst>
                          <a:ext uri="{FF2B5EF4-FFF2-40B4-BE49-F238E27FC236}">
                            <a16:creationId xmlns:a16="http://schemas.microsoft.com/office/drawing/2014/main" id="{0115E8BF-2E6E-451E-9FA0-43E4B76098C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5981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1825</TotalTime>
  <Words>5042</Words>
  <Application>Microsoft Office PowerPoint</Application>
  <PresentationFormat>宽屏</PresentationFormat>
  <Paragraphs>429</Paragraphs>
  <Slides>169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3</vt:i4>
      </vt:variant>
      <vt:variant>
        <vt:lpstr>幻灯片标题</vt:lpstr>
      </vt:variant>
      <vt:variant>
        <vt:i4>169</vt:i4>
      </vt:variant>
    </vt:vector>
  </HeadingPairs>
  <TitlesOfParts>
    <vt:vector size="179" baseType="lpstr">
      <vt:lpstr>等线</vt:lpstr>
      <vt:lpstr>宋体</vt:lpstr>
      <vt:lpstr>微软雅黑</vt:lpstr>
      <vt:lpstr>Arial</vt:lpstr>
      <vt:lpstr>Calibri</vt:lpstr>
      <vt:lpstr>Times New Roman</vt:lpstr>
      <vt:lpstr>Office 主题</vt:lpstr>
      <vt:lpstr>Document</vt:lpstr>
      <vt:lpstr>Microsoft Word 文档</vt:lpstr>
      <vt:lpstr>MathType 7.0 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</dc:creator>
  <cp:lastModifiedBy>gav</cp:lastModifiedBy>
  <cp:revision>73</cp:revision>
  <dcterms:created xsi:type="dcterms:W3CDTF">2020-12-25T07:26:00Z</dcterms:created>
  <dcterms:modified xsi:type="dcterms:W3CDTF">2022-01-18T10:04:44Z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